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0726"/>
  </p:normalViewPr>
  <p:slideViewPr>
    <p:cSldViewPr>
      <p:cViewPr varScale="1">
        <p:scale>
          <a:sx n="75" d="100"/>
          <a:sy n="75" d="100"/>
        </p:scale>
        <p:origin x="126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37DDD-DEDB-F64E-BB68-A38D05F53009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22D17-FD09-C948-9897-4CA771FFF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African Psychology focuses on human science, and is </a:t>
            </a:r>
            <a:r>
              <a:rPr lang="en-US" dirty="0" err="1"/>
              <a:t>contextualised</a:t>
            </a:r>
            <a:r>
              <a:rPr lang="en-US" dirty="0"/>
              <a:t>, whereas Wester Psychology focuses on natural science, focuses on the individual.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87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-nothing exists in isolation</a:t>
            </a:r>
          </a:p>
          <a:p>
            <a:r>
              <a:rPr lang="en-US" dirty="0"/>
              <a:t>-life as cyclical, requiring an inner renewal of humankind</a:t>
            </a:r>
          </a:p>
          <a:p>
            <a:r>
              <a:rPr lang="en-US" dirty="0"/>
              <a:t>-intuitive reasoning as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70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Times New Roman"/>
                <a:cs typeface="Times New Roman"/>
              </a:rPr>
              <a:t>Self</a:t>
            </a:r>
            <a:r>
              <a:rPr lang="en-GB" sz="1200" spc="-35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in</a:t>
            </a:r>
            <a:r>
              <a:rPr lang="en-GB" sz="1200" spc="-20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relation</a:t>
            </a:r>
            <a:r>
              <a:rPr lang="en-GB" sz="1200" spc="-20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to</a:t>
            </a:r>
            <a:r>
              <a:rPr lang="en-GB" sz="1200" spc="-25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other</a:t>
            </a:r>
            <a:r>
              <a:rPr lang="en-GB" sz="1200" spc="-20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is</a:t>
            </a:r>
            <a:r>
              <a:rPr lang="en-GB" sz="1200" spc="-20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the</a:t>
            </a:r>
            <a:r>
              <a:rPr lang="en-GB" sz="1200" spc="-25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focus</a:t>
            </a:r>
            <a:r>
              <a:rPr lang="en-GB" sz="1200" spc="-20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of</a:t>
            </a:r>
            <a:r>
              <a:rPr lang="en-GB" sz="1200" spc="-20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individual</a:t>
            </a:r>
            <a:r>
              <a:rPr lang="en-GB" sz="1200" spc="-20" dirty="0">
                <a:latin typeface="Times New Roman"/>
                <a:cs typeface="Times New Roman"/>
              </a:rPr>
              <a:t> </a:t>
            </a:r>
            <a:r>
              <a:rPr lang="en-GB" sz="1200" spc="-10" dirty="0">
                <a:latin typeface="Times New Roman"/>
                <a:cs typeface="Times New Roman"/>
              </a:rPr>
              <a:t>experience.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spc="-10" dirty="0">
                <a:latin typeface="Times New Roman"/>
                <a:cs typeface="Times New Roman"/>
              </a:rPr>
              <a:t>Western psychotherapy focus on individual determining their outcomes</a:t>
            </a:r>
            <a:endParaRPr lang="en-GB" sz="1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06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Egun</a:t>
            </a:r>
            <a:r>
              <a:rPr lang="en-US" dirty="0"/>
              <a:t> = ancestors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44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soul as given by the creator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Human being as a containers of destiny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physical body as an expression of the state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53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Times New Roman"/>
                <a:cs typeface="Times New Roman"/>
              </a:rPr>
              <a:t>African consciousness: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Times New Roman"/>
              <a:cs typeface="Times New Roman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latin typeface="Times New Roman"/>
                <a:cs typeface="Times New Roman"/>
              </a:rPr>
              <a:t>Consciousness</a:t>
            </a:r>
            <a:r>
              <a:rPr lang="en-GB" sz="1200" spc="-70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Is</a:t>
            </a:r>
            <a:r>
              <a:rPr lang="en-GB" sz="1200" spc="-7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Not</a:t>
            </a:r>
            <a:r>
              <a:rPr lang="en-GB" sz="1200" b="1" spc="-7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Limited</a:t>
            </a:r>
            <a:r>
              <a:rPr lang="en-GB" sz="1200" b="1" spc="-60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to</a:t>
            </a:r>
            <a:r>
              <a:rPr lang="en-GB" sz="1200" spc="-65" dirty="0">
                <a:latin typeface="Times New Roman"/>
                <a:cs typeface="Times New Roman"/>
              </a:rPr>
              <a:t> </a:t>
            </a:r>
            <a:r>
              <a:rPr lang="en-GB" sz="1200" spc="-10" dirty="0">
                <a:latin typeface="Times New Roman"/>
                <a:cs typeface="Times New Roman"/>
              </a:rPr>
              <a:t>Thought/Cognition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dirty="0">
                <a:latin typeface="Times New Roman"/>
                <a:cs typeface="Times New Roman"/>
              </a:rPr>
              <a:t>Wholistic</a:t>
            </a:r>
            <a:r>
              <a:rPr lang="en-GB" sz="1200" b="1" spc="-50" dirty="0">
                <a:latin typeface="Times New Roman"/>
                <a:cs typeface="Times New Roman"/>
              </a:rPr>
              <a:t> </a:t>
            </a:r>
            <a:r>
              <a:rPr lang="en-GB" sz="1200" spc="-10" dirty="0">
                <a:latin typeface="Times New Roman"/>
                <a:cs typeface="Times New Roman"/>
              </a:rPr>
              <a:t>Conceptualization</a:t>
            </a:r>
            <a:r>
              <a:rPr lang="en-GB" sz="1200" spc="-55" dirty="0">
                <a:latin typeface="Times New Roman"/>
                <a:cs typeface="Times New Roman"/>
              </a:rPr>
              <a:t> </a:t>
            </a:r>
            <a:r>
              <a:rPr lang="en-GB" sz="1200" dirty="0">
                <a:latin typeface="Times New Roman"/>
                <a:cs typeface="Times New Roman"/>
              </a:rPr>
              <a:t>of</a:t>
            </a:r>
            <a:r>
              <a:rPr lang="en-GB" sz="1200" spc="-55" dirty="0">
                <a:latin typeface="Times New Roman"/>
                <a:cs typeface="Times New Roman"/>
              </a:rPr>
              <a:t> </a:t>
            </a:r>
            <a:r>
              <a:rPr lang="en-GB" sz="1200" spc="-10" dirty="0">
                <a:latin typeface="Times New Roman"/>
                <a:cs typeface="Times New Roman"/>
              </a:rPr>
              <a:t>Beingness</a:t>
            </a:r>
            <a:endParaRPr lang="en-GB" sz="1200" dirty="0">
              <a:latin typeface="Times New Roman"/>
              <a:cs typeface="Times New Roman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90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Akan perspective: Self as an extension of the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4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premise:</a:t>
            </a:r>
          </a:p>
          <a:p>
            <a:endParaRPr lang="en-US" dirty="0"/>
          </a:p>
          <a:p>
            <a:r>
              <a:rPr lang="en-US" dirty="0"/>
              <a:t>- Spiritual realities </a:t>
            </a:r>
          </a:p>
          <a:p>
            <a:r>
              <a:rPr lang="en-US" dirty="0"/>
              <a:t>- Cultural realities </a:t>
            </a:r>
          </a:p>
          <a:p>
            <a:r>
              <a:rPr lang="en-US" dirty="0"/>
              <a:t>- Historical realities </a:t>
            </a:r>
          </a:p>
          <a:p>
            <a:r>
              <a:rPr lang="en-US" dirty="0"/>
              <a:t>- Sociocultural realities</a:t>
            </a:r>
          </a:p>
          <a:p>
            <a:r>
              <a:rPr lang="en-US" dirty="0"/>
              <a:t>- Political and racial realities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8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latin typeface="Times New Roman"/>
                <a:cs typeface="Times New Roman"/>
              </a:rPr>
              <a:t>•Therapist must have strong knowledge of himself or herself and </a:t>
            </a:r>
            <a:r>
              <a:rPr lang="en-GB" sz="1200" b="1" spc="-10" dirty="0">
                <a:latin typeface="Times New Roman"/>
                <a:cs typeface="Times New Roman"/>
              </a:rPr>
              <a:t>provide </a:t>
            </a:r>
            <a:r>
              <a:rPr lang="en-GB" sz="1200" b="1" dirty="0">
                <a:latin typeface="Times New Roman"/>
                <a:cs typeface="Times New Roman"/>
              </a:rPr>
              <a:t>answers to the three critical questions:</a:t>
            </a:r>
            <a:r>
              <a:rPr lang="en-GB" sz="1200" b="1" spc="45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Who am I?</a:t>
            </a:r>
            <a:r>
              <a:rPr lang="en-GB" sz="1200" b="1" spc="45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Am I who I say I am?</a:t>
            </a:r>
            <a:r>
              <a:rPr lang="en-GB" sz="1200" b="1" spc="45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Am </a:t>
            </a:r>
            <a:r>
              <a:rPr lang="en-GB" sz="1200" b="1" spc="-50" dirty="0">
                <a:latin typeface="Times New Roman"/>
                <a:cs typeface="Times New Roman"/>
              </a:rPr>
              <a:t>I </a:t>
            </a:r>
            <a:r>
              <a:rPr lang="en-GB" sz="1200" b="1" dirty="0">
                <a:latin typeface="Times New Roman"/>
                <a:cs typeface="Times New Roman"/>
              </a:rPr>
              <a:t>all I ought to be (Fanon, </a:t>
            </a:r>
            <a:r>
              <a:rPr lang="en-GB" sz="1200" b="1" spc="-10" dirty="0">
                <a:latin typeface="Times New Roman"/>
                <a:cs typeface="Times New Roman"/>
              </a:rPr>
              <a:t>1996)</a:t>
            </a:r>
            <a:endParaRPr lang="en-GB" sz="1200" b="1" dirty="0">
              <a:latin typeface="Times New Roman"/>
              <a:cs typeface="Times New Roman"/>
            </a:endParaRPr>
          </a:p>
          <a:p>
            <a:pPr marL="12700" marR="170815">
              <a:lnSpc>
                <a:spcPct val="100000"/>
              </a:lnSpc>
            </a:pPr>
            <a:r>
              <a:rPr lang="en-GB" sz="1200" b="1" dirty="0">
                <a:latin typeface="Times New Roman"/>
                <a:cs typeface="Times New Roman"/>
              </a:rPr>
              <a:t>•Therapist</a:t>
            </a:r>
            <a:r>
              <a:rPr lang="en-GB" sz="1200" b="1" spc="-2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must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have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a</a:t>
            </a:r>
            <a:r>
              <a:rPr lang="en-GB" sz="1200" b="1" spc="-1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sense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of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his</a:t>
            </a:r>
            <a:r>
              <a:rPr lang="en-GB" sz="1200" b="1" spc="-1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or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her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own</a:t>
            </a:r>
            <a:r>
              <a:rPr lang="en-GB" sz="1200" b="1" spc="-1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essence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as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spirit</a:t>
            </a:r>
            <a:r>
              <a:rPr lang="en-GB" sz="1200" b="1" spc="-1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and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be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in</a:t>
            </a:r>
            <a:r>
              <a:rPr lang="en-GB" sz="1200" b="1" spc="-10" dirty="0">
                <a:latin typeface="Times New Roman"/>
                <a:cs typeface="Times New Roman"/>
              </a:rPr>
              <a:t> touch </a:t>
            </a:r>
            <a:r>
              <a:rPr lang="en-GB" sz="1200" b="1" dirty="0">
                <a:latin typeface="Times New Roman"/>
                <a:cs typeface="Times New Roman"/>
              </a:rPr>
              <a:t>with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his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or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her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own</a:t>
            </a:r>
            <a:r>
              <a:rPr lang="en-GB" sz="1200" b="1" spc="-15" dirty="0">
                <a:latin typeface="Times New Roman"/>
                <a:cs typeface="Times New Roman"/>
              </a:rPr>
              <a:t> </a:t>
            </a:r>
            <a:r>
              <a:rPr lang="en-GB" sz="1200" b="1" spc="-10" dirty="0">
                <a:latin typeface="Times New Roman"/>
                <a:cs typeface="Times New Roman"/>
              </a:rPr>
              <a:t>spirituality.</a:t>
            </a:r>
            <a:endParaRPr lang="en-GB" sz="12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lang="en-GB" sz="1200" b="1" dirty="0">
                <a:latin typeface="Times New Roman"/>
                <a:cs typeface="Times New Roman"/>
              </a:rPr>
              <a:t>•Therapist must have a relationship with the divine force in the </a:t>
            </a:r>
            <a:r>
              <a:rPr lang="en-GB" sz="1200" b="1" spc="-10" dirty="0">
                <a:latin typeface="Times New Roman"/>
                <a:cs typeface="Times New Roman"/>
              </a:rPr>
              <a:t>universe.</a:t>
            </a:r>
            <a:endParaRPr lang="en-GB" sz="1200" b="1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6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Western psychology as ‘de-spiritualized’.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7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African Psychology is cultural based. It </a:t>
            </a:r>
            <a:r>
              <a:rPr lang="en-US" dirty="0" err="1"/>
              <a:t>recognises</a:t>
            </a:r>
            <a:r>
              <a:rPr lang="en-US" dirty="0"/>
              <a:t> that culture is relevant to people’s everyday </a:t>
            </a:r>
            <a:r>
              <a:rPr lang="en-US" dirty="0" err="1"/>
              <a:t>behaviour</a:t>
            </a:r>
            <a:r>
              <a:rPr lang="en-US" dirty="0"/>
              <a:t>. It impacts how one sees things, how we feel and what matters to use. Culture is motivational- impacts our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26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Culture-based therapy includes social context, history, racism, and other group relevant issue when treating a client.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34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African-</a:t>
            </a:r>
            <a:r>
              <a:rPr lang="en-US" dirty="0" err="1"/>
              <a:t>centred</a:t>
            </a:r>
            <a:r>
              <a:rPr lang="en-US" dirty="0"/>
              <a:t> psychology examines the process that allows for the illumination and liberation of the spirit. Underlying this, is the principle of living in harmony within the universe as a natural order of 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African psychology recognizes:</a:t>
            </a:r>
          </a:p>
          <a:p>
            <a:r>
              <a:rPr lang="en-US" dirty="0"/>
              <a:t>- spirit permeates everything that is</a:t>
            </a:r>
          </a:p>
          <a:p>
            <a:r>
              <a:rPr lang="en-US" dirty="0"/>
              <a:t>-everything in the universe is interconnected </a:t>
            </a:r>
          </a:p>
          <a:p>
            <a:r>
              <a:rPr lang="en-US" dirty="0"/>
              <a:t>-communal self-knowledge is key to mental health</a:t>
            </a:r>
          </a:p>
          <a:p>
            <a:r>
              <a:rPr lang="en-US" dirty="0"/>
              <a:t>-concerns with understanding the systems of meaning for human beingness</a:t>
            </a:r>
          </a:p>
          <a:p>
            <a:r>
              <a:rPr lang="en-US" dirty="0"/>
              <a:t>-the restoration of natural order to human development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91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African </a:t>
            </a:r>
            <a:r>
              <a:rPr lang="en-US" dirty="0" err="1"/>
              <a:t>centred</a:t>
            </a:r>
            <a:r>
              <a:rPr lang="en-US" dirty="0"/>
              <a:t> worldview as tied to:</a:t>
            </a:r>
          </a:p>
          <a:p>
            <a:endParaRPr lang="en-US" dirty="0"/>
          </a:p>
          <a:p>
            <a:pPr marL="577215" indent="-564515">
              <a:lnSpc>
                <a:spcPct val="100000"/>
              </a:lnSpc>
              <a:spcBef>
                <a:spcPts val="2415"/>
              </a:spcBef>
              <a:buFont typeface="Arial Unicode MS"/>
              <a:buChar char="❖"/>
              <a:tabLst>
                <a:tab pos="577215" algn="l"/>
              </a:tabLst>
            </a:pPr>
            <a:r>
              <a:rPr lang="en-GB" sz="1200" b="1" dirty="0">
                <a:latin typeface="Times New Roman"/>
                <a:cs typeface="Times New Roman"/>
              </a:rPr>
              <a:t>African</a:t>
            </a:r>
            <a:r>
              <a:rPr lang="en-GB" sz="1200" b="1" spc="-10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science,</a:t>
            </a:r>
            <a:r>
              <a:rPr lang="en-GB" sz="1200" b="1" spc="-10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philosophy,</a:t>
            </a:r>
            <a:r>
              <a:rPr lang="en-GB" sz="1200" b="1" spc="-9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&amp;</a:t>
            </a:r>
            <a:r>
              <a:rPr lang="en-GB" sz="1200" b="1" spc="-100" dirty="0">
                <a:latin typeface="Times New Roman"/>
                <a:cs typeface="Times New Roman"/>
              </a:rPr>
              <a:t> </a:t>
            </a:r>
            <a:r>
              <a:rPr lang="en-GB" sz="1200" b="1" spc="-10" dirty="0">
                <a:latin typeface="Times New Roman"/>
                <a:cs typeface="Times New Roman"/>
              </a:rPr>
              <a:t>values</a:t>
            </a:r>
            <a:endParaRPr lang="en-GB" sz="1200" dirty="0">
              <a:latin typeface="Times New Roman"/>
              <a:cs typeface="Times New Roman"/>
            </a:endParaRPr>
          </a:p>
          <a:p>
            <a:pPr marL="577215" indent="-564515">
              <a:lnSpc>
                <a:spcPct val="100000"/>
              </a:lnSpc>
              <a:spcBef>
                <a:spcPts val="765"/>
              </a:spcBef>
              <a:buFont typeface="Arial Unicode MS"/>
              <a:buChar char="❖"/>
              <a:tabLst>
                <a:tab pos="577215" algn="l"/>
              </a:tabLst>
            </a:pPr>
            <a:r>
              <a:rPr lang="en-GB" sz="1200" b="1" dirty="0">
                <a:latin typeface="Times New Roman"/>
                <a:cs typeface="Times New Roman"/>
              </a:rPr>
              <a:t>African</a:t>
            </a:r>
            <a:r>
              <a:rPr lang="en-GB" sz="1200" b="1" spc="-9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reality,</a:t>
            </a:r>
            <a:r>
              <a:rPr lang="en-GB" sz="1200" b="1" spc="-8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culture</a:t>
            </a:r>
            <a:r>
              <a:rPr lang="en-GB" sz="1200" b="1" spc="-85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&amp;</a:t>
            </a:r>
            <a:r>
              <a:rPr lang="en-GB" sz="1200" b="1" spc="-90" dirty="0">
                <a:latin typeface="Times New Roman"/>
                <a:cs typeface="Times New Roman"/>
              </a:rPr>
              <a:t> </a:t>
            </a:r>
            <a:r>
              <a:rPr lang="en-GB" sz="1200" b="1" spc="-10" dirty="0">
                <a:latin typeface="Times New Roman"/>
                <a:cs typeface="Times New Roman"/>
              </a:rPr>
              <a:t>epistemology</a:t>
            </a:r>
            <a:endParaRPr lang="en-GB" sz="1200" dirty="0">
              <a:latin typeface="Times New Roman"/>
              <a:cs typeface="Times New Roman"/>
            </a:endParaRPr>
          </a:p>
          <a:p>
            <a:pPr marL="577850" indent="-565150">
              <a:lnSpc>
                <a:spcPct val="100000"/>
              </a:lnSpc>
              <a:spcBef>
                <a:spcPts val="755"/>
              </a:spcBef>
              <a:buFont typeface="Arial Unicode MS"/>
              <a:buChar char="❖"/>
              <a:tabLst>
                <a:tab pos="577850" algn="l"/>
              </a:tabLst>
            </a:pPr>
            <a:r>
              <a:rPr lang="en-GB" sz="1200" b="1" dirty="0">
                <a:latin typeface="Times New Roman"/>
                <a:cs typeface="Times New Roman"/>
              </a:rPr>
              <a:t>Illumination</a:t>
            </a:r>
            <a:r>
              <a:rPr lang="en-GB" sz="1200" b="1" spc="-9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and</a:t>
            </a:r>
            <a:r>
              <a:rPr lang="en-GB" sz="1200" b="1" spc="-9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liberation</a:t>
            </a:r>
            <a:r>
              <a:rPr lang="en-GB" sz="1200" b="1" spc="-9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of</a:t>
            </a:r>
            <a:r>
              <a:rPr lang="en-GB" sz="1200" b="1" spc="-90" dirty="0">
                <a:latin typeface="Times New Roman"/>
                <a:cs typeface="Times New Roman"/>
              </a:rPr>
              <a:t> </a:t>
            </a:r>
            <a:r>
              <a:rPr lang="en-GB" sz="1200" b="1" dirty="0">
                <a:latin typeface="Times New Roman"/>
                <a:cs typeface="Times New Roman"/>
              </a:rPr>
              <a:t>the</a:t>
            </a:r>
            <a:r>
              <a:rPr lang="en-GB" sz="1200" b="1" spc="-90" dirty="0">
                <a:latin typeface="Times New Roman"/>
                <a:cs typeface="Times New Roman"/>
              </a:rPr>
              <a:t> </a:t>
            </a:r>
            <a:r>
              <a:rPr lang="en-GB" sz="1200" b="1" spc="-10" dirty="0">
                <a:latin typeface="Times New Roman"/>
                <a:cs typeface="Times New Roman"/>
              </a:rPr>
              <a:t>spirit</a:t>
            </a:r>
            <a:endParaRPr lang="en-GB" sz="1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6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African concepts impact our conceptualization of the following:</a:t>
            </a: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675005" algn="l"/>
              </a:tabLst>
            </a:pPr>
            <a:r>
              <a:rPr lang="en-GB" sz="1200" spc="365" dirty="0">
                <a:latin typeface="Arial Unicode MS"/>
                <a:cs typeface="Arial Unicode MS"/>
              </a:rPr>
              <a:t>�</a:t>
            </a:r>
            <a:r>
              <a:rPr lang="en-GB" sz="1200" dirty="0">
                <a:latin typeface="Arial Unicode MS"/>
                <a:cs typeface="Arial Unicode MS"/>
              </a:rPr>
              <a:t>	</a:t>
            </a:r>
            <a:r>
              <a:rPr lang="en-GB" sz="1200" b="1" dirty="0">
                <a:latin typeface="Times New Roman"/>
                <a:cs typeface="Times New Roman"/>
              </a:rPr>
              <a:t>Human</a:t>
            </a:r>
            <a:r>
              <a:rPr lang="en-GB" sz="1200" b="1" spc="-110" dirty="0">
                <a:latin typeface="Times New Roman"/>
                <a:cs typeface="Times New Roman"/>
              </a:rPr>
              <a:t> </a:t>
            </a:r>
            <a:r>
              <a:rPr lang="en-GB" sz="1200" b="1" spc="-10" dirty="0">
                <a:latin typeface="Times New Roman"/>
                <a:cs typeface="Times New Roman"/>
              </a:rPr>
              <a:t>Beingness</a:t>
            </a:r>
            <a:endParaRPr lang="en-GB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675005" algn="l"/>
              </a:tabLst>
            </a:pPr>
            <a:r>
              <a:rPr lang="en-GB" sz="1200" spc="365" dirty="0">
                <a:latin typeface="Arial Unicode MS"/>
                <a:cs typeface="Arial Unicode MS"/>
              </a:rPr>
              <a:t>�</a:t>
            </a:r>
            <a:r>
              <a:rPr lang="en-GB" sz="1200" dirty="0">
                <a:latin typeface="Arial Unicode MS"/>
                <a:cs typeface="Arial Unicode MS"/>
              </a:rPr>
              <a:t>	</a:t>
            </a:r>
            <a:r>
              <a:rPr lang="en-GB" sz="1200" b="1" dirty="0">
                <a:latin typeface="Times New Roman"/>
                <a:cs typeface="Times New Roman"/>
              </a:rPr>
              <a:t>Human</a:t>
            </a:r>
            <a:r>
              <a:rPr lang="en-GB" sz="1200" b="1" spc="-130" dirty="0">
                <a:latin typeface="Times New Roman"/>
                <a:cs typeface="Times New Roman"/>
              </a:rPr>
              <a:t> </a:t>
            </a:r>
            <a:r>
              <a:rPr lang="en-GB" sz="1200" b="1" spc="-10" dirty="0">
                <a:latin typeface="Times New Roman"/>
                <a:cs typeface="Times New Roman"/>
              </a:rPr>
              <a:t>Functioning</a:t>
            </a:r>
            <a:endParaRPr lang="en-GB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675005" algn="l"/>
              </a:tabLst>
            </a:pPr>
            <a:r>
              <a:rPr lang="en-GB" sz="1200" spc="365" dirty="0">
                <a:latin typeface="Arial Unicode MS"/>
                <a:cs typeface="Arial Unicode MS"/>
              </a:rPr>
              <a:t>�</a:t>
            </a:r>
            <a:r>
              <a:rPr lang="en-GB" sz="1200" dirty="0">
                <a:latin typeface="Arial Unicode MS"/>
                <a:cs typeface="Arial Unicode MS"/>
              </a:rPr>
              <a:t>	</a:t>
            </a:r>
            <a:r>
              <a:rPr lang="en-GB" sz="1200" b="1" dirty="0">
                <a:latin typeface="Times New Roman"/>
                <a:cs typeface="Times New Roman"/>
              </a:rPr>
              <a:t>Human</a:t>
            </a:r>
            <a:r>
              <a:rPr lang="en-GB" sz="1200" b="1" spc="-130" dirty="0">
                <a:latin typeface="Times New Roman"/>
                <a:cs typeface="Times New Roman"/>
              </a:rPr>
              <a:t> </a:t>
            </a:r>
            <a:r>
              <a:rPr lang="en-GB" sz="1200" b="1" spc="-10" dirty="0">
                <a:latin typeface="Times New Roman"/>
                <a:cs typeface="Times New Roman"/>
              </a:rPr>
              <a:t>\Development</a:t>
            </a:r>
            <a:endParaRPr lang="en-GB" sz="1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71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beingness as a cosmic evolutionary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22D17-FD09-C948-9897-4CA771FFFC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7811" y="2217674"/>
            <a:ext cx="7448550" cy="2464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685800"/>
            <a:ext cx="7772400" cy="838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16977" y="874394"/>
            <a:ext cx="1358265" cy="120472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2133600"/>
            <a:ext cx="7696200" cy="381000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2838450" y="5019294"/>
            <a:ext cx="3848100" cy="476250"/>
          </a:xfrm>
          <a:custGeom>
            <a:avLst/>
            <a:gdLst/>
            <a:ahLst/>
            <a:cxnLst/>
            <a:rect l="l" t="t" r="r" b="b"/>
            <a:pathLst>
              <a:path w="3848100" h="476250">
                <a:moveTo>
                  <a:pt x="961644" y="0"/>
                </a:moveTo>
                <a:lnTo>
                  <a:pt x="859256" y="6134"/>
                </a:lnTo>
                <a:lnTo>
                  <a:pt x="757135" y="12954"/>
                </a:lnTo>
                <a:lnTo>
                  <a:pt x="655269" y="20447"/>
                </a:lnTo>
                <a:lnTo>
                  <a:pt x="553681" y="28613"/>
                </a:lnTo>
                <a:lnTo>
                  <a:pt x="452374" y="37414"/>
                </a:lnTo>
                <a:lnTo>
                  <a:pt x="351332" y="46850"/>
                </a:lnTo>
                <a:lnTo>
                  <a:pt x="250583" y="56896"/>
                </a:lnTo>
                <a:lnTo>
                  <a:pt x="150126" y="67538"/>
                </a:lnTo>
                <a:lnTo>
                  <a:pt x="49961" y="78765"/>
                </a:lnTo>
                <a:lnTo>
                  <a:pt x="0" y="84582"/>
                </a:lnTo>
                <a:lnTo>
                  <a:pt x="961644" y="476250"/>
                </a:lnTo>
                <a:lnTo>
                  <a:pt x="961644" y="0"/>
                </a:lnTo>
                <a:close/>
              </a:path>
              <a:path w="3848100" h="476250">
                <a:moveTo>
                  <a:pt x="3848100" y="84582"/>
                </a:moveTo>
                <a:lnTo>
                  <a:pt x="3798011" y="78765"/>
                </a:lnTo>
                <a:lnTo>
                  <a:pt x="3697655" y="67538"/>
                </a:lnTo>
                <a:lnTo>
                  <a:pt x="3597046" y="56896"/>
                </a:lnTo>
                <a:lnTo>
                  <a:pt x="3496183" y="46850"/>
                </a:lnTo>
                <a:lnTo>
                  <a:pt x="3395065" y="37414"/>
                </a:lnTo>
                <a:lnTo>
                  <a:pt x="3293694" y="28613"/>
                </a:lnTo>
                <a:lnTo>
                  <a:pt x="3192068" y="20447"/>
                </a:lnTo>
                <a:lnTo>
                  <a:pt x="3090202" y="12954"/>
                </a:lnTo>
                <a:lnTo>
                  <a:pt x="2988068" y="6134"/>
                </a:lnTo>
                <a:lnTo>
                  <a:pt x="2885694" y="0"/>
                </a:lnTo>
                <a:lnTo>
                  <a:pt x="2885694" y="476250"/>
                </a:lnTo>
                <a:lnTo>
                  <a:pt x="3848100" y="84582"/>
                </a:lnTo>
                <a:close/>
              </a:path>
            </a:pathLst>
          </a:custGeom>
          <a:solidFill>
            <a:srgbClr val="CD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4400" y="2133600"/>
            <a:ext cx="7696200" cy="3810000"/>
          </a:xfrm>
          <a:custGeom>
            <a:avLst/>
            <a:gdLst/>
            <a:ahLst/>
            <a:cxnLst/>
            <a:rect l="l" t="t" r="r" b="b"/>
            <a:pathLst>
              <a:path w="7696200" h="3810000">
                <a:moveTo>
                  <a:pt x="0" y="952500"/>
                </a:moveTo>
                <a:lnTo>
                  <a:pt x="46451" y="940207"/>
                </a:lnTo>
                <a:lnTo>
                  <a:pt x="93075" y="928065"/>
                </a:lnTo>
                <a:lnTo>
                  <a:pt x="139871" y="916074"/>
                </a:lnTo>
                <a:lnTo>
                  <a:pt x="186835" y="904235"/>
                </a:lnTo>
                <a:lnTo>
                  <a:pt x="233967" y="892549"/>
                </a:lnTo>
                <a:lnTo>
                  <a:pt x="281265" y="881014"/>
                </a:lnTo>
                <a:lnTo>
                  <a:pt x="328727" y="869633"/>
                </a:lnTo>
                <a:lnTo>
                  <a:pt x="376352" y="858406"/>
                </a:lnTo>
                <a:lnTo>
                  <a:pt x="424137" y="847332"/>
                </a:lnTo>
                <a:lnTo>
                  <a:pt x="472082" y="836413"/>
                </a:lnTo>
                <a:lnTo>
                  <a:pt x="520184" y="825649"/>
                </a:lnTo>
                <a:lnTo>
                  <a:pt x="568441" y="815040"/>
                </a:lnTo>
                <a:lnTo>
                  <a:pt x="616853" y="804587"/>
                </a:lnTo>
                <a:lnTo>
                  <a:pt x="665416" y="794290"/>
                </a:lnTo>
                <a:lnTo>
                  <a:pt x="714131" y="784150"/>
                </a:lnTo>
                <a:lnTo>
                  <a:pt x="762994" y="774168"/>
                </a:lnTo>
                <a:lnTo>
                  <a:pt x="812005" y="764343"/>
                </a:lnTo>
                <a:lnTo>
                  <a:pt x="861161" y="754676"/>
                </a:lnTo>
                <a:lnTo>
                  <a:pt x="910461" y="745167"/>
                </a:lnTo>
                <a:lnTo>
                  <a:pt x="959903" y="735818"/>
                </a:lnTo>
                <a:lnTo>
                  <a:pt x="1009485" y="726629"/>
                </a:lnTo>
                <a:lnTo>
                  <a:pt x="1059206" y="717599"/>
                </a:lnTo>
                <a:lnTo>
                  <a:pt x="1109064" y="708730"/>
                </a:lnTo>
                <a:lnTo>
                  <a:pt x="1159058" y="700022"/>
                </a:lnTo>
                <a:lnTo>
                  <a:pt x="1209185" y="691475"/>
                </a:lnTo>
                <a:lnTo>
                  <a:pt x="1259444" y="683090"/>
                </a:lnTo>
                <a:lnTo>
                  <a:pt x="1309834" y="674868"/>
                </a:lnTo>
                <a:lnTo>
                  <a:pt x="1360352" y="666808"/>
                </a:lnTo>
                <a:lnTo>
                  <a:pt x="1410997" y="658911"/>
                </a:lnTo>
                <a:lnTo>
                  <a:pt x="1461767" y="651178"/>
                </a:lnTo>
                <a:lnTo>
                  <a:pt x="1512660" y="643610"/>
                </a:lnTo>
                <a:lnTo>
                  <a:pt x="1563675" y="636205"/>
                </a:lnTo>
                <a:lnTo>
                  <a:pt x="1614811" y="628967"/>
                </a:lnTo>
                <a:lnTo>
                  <a:pt x="1666064" y="621893"/>
                </a:lnTo>
                <a:lnTo>
                  <a:pt x="1717435" y="614986"/>
                </a:lnTo>
                <a:lnTo>
                  <a:pt x="1768920" y="608245"/>
                </a:lnTo>
                <a:lnTo>
                  <a:pt x="1820519" y="601671"/>
                </a:lnTo>
                <a:lnTo>
                  <a:pt x="1872229" y="595264"/>
                </a:lnTo>
                <a:lnTo>
                  <a:pt x="1924050" y="589026"/>
                </a:lnTo>
                <a:lnTo>
                  <a:pt x="1924050" y="112775"/>
                </a:lnTo>
                <a:lnTo>
                  <a:pt x="1973659" y="106956"/>
                </a:lnTo>
                <a:lnTo>
                  <a:pt x="2023346" y="101289"/>
                </a:lnTo>
                <a:lnTo>
                  <a:pt x="2073108" y="95774"/>
                </a:lnTo>
                <a:lnTo>
                  <a:pt x="2122944" y="90411"/>
                </a:lnTo>
                <a:lnTo>
                  <a:pt x="2172851" y="85201"/>
                </a:lnTo>
                <a:lnTo>
                  <a:pt x="2222829" y="80144"/>
                </a:lnTo>
                <a:lnTo>
                  <a:pt x="2272875" y="75240"/>
                </a:lnTo>
                <a:lnTo>
                  <a:pt x="2322987" y="70489"/>
                </a:lnTo>
                <a:lnTo>
                  <a:pt x="2373164" y="65892"/>
                </a:lnTo>
                <a:lnTo>
                  <a:pt x="2423403" y="61447"/>
                </a:lnTo>
                <a:lnTo>
                  <a:pt x="2473703" y="57157"/>
                </a:lnTo>
                <a:lnTo>
                  <a:pt x="2524062" y="53020"/>
                </a:lnTo>
                <a:lnTo>
                  <a:pt x="2574478" y="49037"/>
                </a:lnTo>
                <a:lnTo>
                  <a:pt x="2624950" y="45209"/>
                </a:lnTo>
                <a:lnTo>
                  <a:pt x="2675475" y="41535"/>
                </a:lnTo>
                <a:lnTo>
                  <a:pt x="2726052" y="38015"/>
                </a:lnTo>
                <a:lnTo>
                  <a:pt x="2776678" y="34650"/>
                </a:lnTo>
                <a:lnTo>
                  <a:pt x="2827353" y="31439"/>
                </a:lnTo>
                <a:lnTo>
                  <a:pt x="2878074" y="28384"/>
                </a:lnTo>
                <a:lnTo>
                  <a:pt x="2928839" y="25484"/>
                </a:lnTo>
                <a:lnTo>
                  <a:pt x="2979646" y="22739"/>
                </a:lnTo>
                <a:lnTo>
                  <a:pt x="3030494" y="20149"/>
                </a:lnTo>
                <a:lnTo>
                  <a:pt x="3081381" y="17716"/>
                </a:lnTo>
                <a:lnTo>
                  <a:pt x="3132305" y="15438"/>
                </a:lnTo>
                <a:lnTo>
                  <a:pt x="3183264" y="13316"/>
                </a:lnTo>
                <a:lnTo>
                  <a:pt x="3234257" y="11350"/>
                </a:lnTo>
                <a:lnTo>
                  <a:pt x="3285281" y="9540"/>
                </a:lnTo>
                <a:lnTo>
                  <a:pt x="3336335" y="7887"/>
                </a:lnTo>
                <a:lnTo>
                  <a:pt x="3387416" y="6391"/>
                </a:lnTo>
                <a:lnTo>
                  <a:pt x="3438524" y="5051"/>
                </a:lnTo>
                <a:lnTo>
                  <a:pt x="3489655" y="3869"/>
                </a:lnTo>
                <a:lnTo>
                  <a:pt x="3540809" y="2843"/>
                </a:lnTo>
                <a:lnTo>
                  <a:pt x="3591984" y="1975"/>
                </a:lnTo>
                <a:lnTo>
                  <a:pt x="3643177" y="1264"/>
                </a:lnTo>
                <a:lnTo>
                  <a:pt x="3694387" y="711"/>
                </a:lnTo>
                <a:lnTo>
                  <a:pt x="3745612" y="316"/>
                </a:lnTo>
                <a:lnTo>
                  <a:pt x="3796850" y="79"/>
                </a:lnTo>
                <a:lnTo>
                  <a:pt x="3848100" y="0"/>
                </a:lnTo>
                <a:lnTo>
                  <a:pt x="3899290" y="79"/>
                </a:lnTo>
                <a:lnTo>
                  <a:pt x="3950473" y="316"/>
                </a:lnTo>
                <a:lnTo>
                  <a:pt x="4001646" y="711"/>
                </a:lnTo>
                <a:lnTo>
                  <a:pt x="4052807" y="1264"/>
                </a:lnTo>
                <a:lnTo>
                  <a:pt x="4103954" y="1975"/>
                </a:lnTo>
                <a:lnTo>
                  <a:pt x="4155086" y="2843"/>
                </a:lnTo>
                <a:lnTo>
                  <a:pt x="4206200" y="3869"/>
                </a:lnTo>
                <a:lnTo>
                  <a:pt x="4257295" y="5051"/>
                </a:lnTo>
                <a:lnTo>
                  <a:pt x="4308370" y="6391"/>
                </a:lnTo>
                <a:lnTo>
                  <a:pt x="4359421" y="7887"/>
                </a:lnTo>
                <a:lnTo>
                  <a:pt x="4410448" y="9540"/>
                </a:lnTo>
                <a:lnTo>
                  <a:pt x="4461448" y="11350"/>
                </a:lnTo>
                <a:lnTo>
                  <a:pt x="4512420" y="13316"/>
                </a:lnTo>
                <a:lnTo>
                  <a:pt x="4563362" y="15438"/>
                </a:lnTo>
                <a:lnTo>
                  <a:pt x="4614272" y="17716"/>
                </a:lnTo>
                <a:lnTo>
                  <a:pt x="4665147" y="20149"/>
                </a:lnTo>
                <a:lnTo>
                  <a:pt x="4715988" y="22739"/>
                </a:lnTo>
                <a:lnTo>
                  <a:pt x="4766791" y="25484"/>
                </a:lnTo>
                <a:lnTo>
                  <a:pt x="4817554" y="28384"/>
                </a:lnTo>
                <a:lnTo>
                  <a:pt x="4868276" y="31439"/>
                </a:lnTo>
                <a:lnTo>
                  <a:pt x="4918956" y="34650"/>
                </a:lnTo>
                <a:lnTo>
                  <a:pt x="4969590" y="38015"/>
                </a:lnTo>
                <a:lnTo>
                  <a:pt x="5020178" y="41535"/>
                </a:lnTo>
                <a:lnTo>
                  <a:pt x="5070717" y="45209"/>
                </a:lnTo>
                <a:lnTo>
                  <a:pt x="5121206" y="49037"/>
                </a:lnTo>
                <a:lnTo>
                  <a:pt x="5171643" y="53020"/>
                </a:lnTo>
                <a:lnTo>
                  <a:pt x="5222026" y="57157"/>
                </a:lnTo>
                <a:lnTo>
                  <a:pt x="5272353" y="61447"/>
                </a:lnTo>
                <a:lnTo>
                  <a:pt x="5322622" y="65892"/>
                </a:lnTo>
                <a:lnTo>
                  <a:pt x="5372832" y="70489"/>
                </a:lnTo>
                <a:lnTo>
                  <a:pt x="5422981" y="75240"/>
                </a:lnTo>
                <a:lnTo>
                  <a:pt x="5473066" y="80144"/>
                </a:lnTo>
                <a:lnTo>
                  <a:pt x="5523087" y="85201"/>
                </a:lnTo>
                <a:lnTo>
                  <a:pt x="5573040" y="90411"/>
                </a:lnTo>
                <a:lnTo>
                  <a:pt x="5622925" y="95774"/>
                </a:lnTo>
                <a:lnTo>
                  <a:pt x="5672739" y="101289"/>
                </a:lnTo>
                <a:lnTo>
                  <a:pt x="5722482" y="106956"/>
                </a:lnTo>
                <a:lnTo>
                  <a:pt x="5772150" y="112775"/>
                </a:lnTo>
                <a:lnTo>
                  <a:pt x="5772150" y="589025"/>
                </a:lnTo>
                <a:lnTo>
                  <a:pt x="5823914" y="595264"/>
                </a:lnTo>
                <a:lnTo>
                  <a:pt x="5875575" y="601671"/>
                </a:lnTo>
                <a:lnTo>
                  <a:pt x="5927129" y="608245"/>
                </a:lnTo>
                <a:lnTo>
                  <a:pt x="5978575" y="614986"/>
                </a:lnTo>
                <a:lnTo>
                  <a:pt x="6029912" y="621893"/>
                </a:lnTo>
                <a:lnTo>
                  <a:pt x="6081137" y="628967"/>
                </a:lnTo>
                <a:lnTo>
                  <a:pt x="6132247" y="636205"/>
                </a:lnTo>
                <a:lnTo>
                  <a:pt x="6183243" y="643610"/>
                </a:lnTo>
                <a:lnTo>
                  <a:pt x="6234120" y="651178"/>
                </a:lnTo>
                <a:lnTo>
                  <a:pt x="6284878" y="658911"/>
                </a:lnTo>
                <a:lnTo>
                  <a:pt x="6335515" y="666808"/>
                </a:lnTo>
                <a:lnTo>
                  <a:pt x="6386028" y="674868"/>
                </a:lnTo>
                <a:lnTo>
                  <a:pt x="6436416" y="683090"/>
                </a:lnTo>
                <a:lnTo>
                  <a:pt x="6486677" y="691475"/>
                </a:lnTo>
                <a:lnTo>
                  <a:pt x="6536808" y="700022"/>
                </a:lnTo>
                <a:lnTo>
                  <a:pt x="6586808" y="708730"/>
                </a:lnTo>
                <a:lnTo>
                  <a:pt x="6636676" y="717599"/>
                </a:lnTo>
                <a:lnTo>
                  <a:pt x="6686408" y="726629"/>
                </a:lnTo>
                <a:lnTo>
                  <a:pt x="6736003" y="735818"/>
                </a:lnTo>
                <a:lnTo>
                  <a:pt x="6785460" y="745167"/>
                </a:lnTo>
                <a:lnTo>
                  <a:pt x="6834776" y="754676"/>
                </a:lnTo>
                <a:lnTo>
                  <a:pt x="6883949" y="764343"/>
                </a:lnTo>
                <a:lnTo>
                  <a:pt x="6932978" y="774168"/>
                </a:lnTo>
                <a:lnTo>
                  <a:pt x="6981860" y="784150"/>
                </a:lnTo>
                <a:lnTo>
                  <a:pt x="7030594" y="794290"/>
                </a:lnTo>
                <a:lnTo>
                  <a:pt x="7079177" y="804587"/>
                </a:lnTo>
                <a:lnTo>
                  <a:pt x="7127608" y="815040"/>
                </a:lnTo>
                <a:lnTo>
                  <a:pt x="7175885" y="825649"/>
                </a:lnTo>
                <a:lnTo>
                  <a:pt x="7224005" y="836413"/>
                </a:lnTo>
                <a:lnTo>
                  <a:pt x="7271968" y="847332"/>
                </a:lnTo>
                <a:lnTo>
                  <a:pt x="7319771" y="858406"/>
                </a:lnTo>
                <a:lnTo>
                  <a:pt x="7367411" y="869633"/>
                </a:lnTo>
                <a:lnTo>
                  <a:pt x="7414888" y="881014"/>
                </a:lnTo>
                <a:lnTo>
                  <a:pt x="7462199" y="892549"/>
                </a:lnTo>
                <a:lnTo>
                  <a:pt x="7509342" y="904235"/>
                </a:lnTo>
                <a:lnTo>
                  <a:pt x="7556316" y="916074"/>
                </a:lnTo>
                <a:lnTo>
                  <a:pt x="7603118" y="928065"/>
                </a:lnTo>
                <a:lnTo>
                  <a:pt x="7649746" y="940207"/>
                </a:lnTo>
                <a:lnTo>
                  <a:pt x="7696200" y="952499"/>
                </a:lnTo>
                <a:lnTo>
                  <a:pt x="6733794" y="2164079"/>
                </a:lnTo>
                <a:lnTo>
                  <a:pt x="7696200" y="3809999"/>
                </a:lnTo>
                <a:lnTo>
                  <a:pt x="7650199" y="3797817"/>
                </a:lnTo>
                <a:lnTo>
                  <a:pt x="7604033" y="3785786"/>
                </a:lnTo>
                <a:lnTo>
                  <a:pt x="7557704" y="3773907"/>
                </a:lnTo>
                <a:lnTo>
                  <a:pt x="7511213" y="3762179"/>
                </a:lnTo>
                <a:lnTo>
                  <a:pt x="7464562" y="3750603"/>
                </a:lnTo>
                <a:lnTo>
                  <a:pt x="7417752" y="3739179"/>
                </a:lnTo>
                <a:lnTo>
                  <a:pt x="7370786" y="3727908"/>
                </a:lnTo>
                <a:lnTo>
                  <a:pt x="7323666" y="3716789"/>
                </a:lnTo>
                <a:lnTo>
                  <a:pt x="7276392" y="3705824"/>
                </a:lnTo>
                <a:lnTo>
                  <a:pt x="7228967" y="3695012"/>
                </a:lnTo>
                <a:lnTo>
                  <a:pt x="7181393" y="3684354"/>
                </a:lnTo>
                <a:lnTo>
                  <a:pt x="7133671" y="3673850"/>
                </a:lnTo>
                <a:lnTo>
                  <a:pt x="7085804" y="3663500"/>
                </a:lnTo>
                <a:lnTo>
                  <a:pt x="7037792" y="3653305"/>
                </a:lnTo>
                <a:lnTo>
                  <a:pt x="6989639" y="3643264"/>
                </a:lnTo>
                <a:lnTo>
                  <a:pt x="6941345" y="3633378"/>
                </a:lnTo>
                <a:lnTo>
                  <a:pt x="6892912" y="3623648"/>
                </a:lnTo>
                <a:lnTo>
                  <a:pt x="6844342" y="3614074"/>
                </a:lnTo>
                <a:lnTo>
                  <a:pt x="6795637" y="3604655"/>
                </a:lnTo>
                <a:lnTo>
                  <a:pt x="6746799" y="3595393"/>
                </a:lnTo>
                <a:lnTo>
                  <a:pt x="6697829" y="3586287"/>
                </a:lnTo>
                <a:lnTo>
                  <a:pt x="6648730" y="3577337"/>
                </a:lnTo>
                <a:lnTo>
                  <a:pt x="6599502" y="3568545"/>
                </a:lnTo>
                <a:lnTo>
                  <a:pt x="6550148" y="3559910"/>
                </a:lnTo>
                <a:lnTo>
                  <a:pt x="6500670" y="3551433"/>
                </a:lnTo>
                <a:lnTo>
                  <a:pt x="6451069" y="3543114"/>
                </a:lnTo>
                <a:lnTo>
                  <a:pt x="6401348" y="3534953"/>
                </a:lnTo>
                <a:lnTo>
                  <a:pt x="6351507" y="3526950"/>
                </a:lnTo>
                <a:lnTo>
                  <a:pt x="6301549" y="3519106"/>
                </a:lnTo>
                <a:lnTo>
                  <a:pt x="6251475" y="3511421"/>
                </a:lnTo>
                <a:lnTo>
                  <a:pt x="6201288" y="3503895"/>
                </a:lnTo>
                <a:lnTo>
                  <a:pt x="6150989" y="3496529"/>
                </a:lnTo>
                <a:lnTo>
                  <a:pt x="6100579" y="3489323"/>
                </a:lnTo>
                <a:lnTo>
                  <a:pt x="6050062" y="3482277"/>
                </a:lnTo>
                <a:lnTo>
                  <a:pt x="5999437" y="3475391"/>
                </a:lnTo>
                <a:lnTo>
                  <a:pt x="5948708" y="3468666"/>
                </a:lnTo>
                <a:lnTo>
                  <a:pt x="5897875" y="3462102"/>
                </a:lnTo>
                <a:lnTo>
                  <a:pt x="5846942" y="3455700"/>
                </a:lnTo>
                <a:lnTo>
                  <a:pt x="5795909" y="3449458"/>
                </a:lnTo>
                <a:lnTo>
                  <a:pt x="5744778" y="3443379"/>
                </a:lnTo>
                <a:lnTo>
                  <a:pt x="5693551" y="3437462"/>
                </a:lnTo>
                <a:lnTo>
                  <a:pt x="5642230" y="3431707"/>
                </a:lnTo>
                <a:lnTo>
                  <a:pt x="5590817" y="3426115"/>
                </a:lnTo>
                <a:lnTo>
                  <a:pt x="5539313" y="3420686"/>
                </a:lnTo>
                <a:lnTo>
                  <a:pt x="5487720" y="3415420"/>
                </a:lnTo>
                <a:lnTo>
                  <a:pt x="5436040" y="3410317"/>
                </a:lnTo>
                <a:lnTo>
                  <a:pt x="5384275" y="3405378"/>
                </a:lnTo>
                <a:lnTo>
                  <a:pt x="5332427" y="3400604"/>
                </a:lnTo>
                <a:lnTo>
                  <a:pt x="5280497" y="3395993"/>
                </a:lnTo>
                <a:lnTo>
                  <a:pt x="5228487" y="3391548"/>
                </a:lnTo>
                <a:lnTo>
                  <a:pt x="5176399" y="3387267"/>
                </a:lnTo>
                <a:lnTo>
                  <a:pt x="5124234" y="3383152"/>
                </a:lnTo>
                <a:lnTo>
                  <a:pt x="5071995" y="3379202"/>
                </a:lnTo>
                <a:lnTo>
                  <a:pt x="5019683" y="3375417"/>
                </a:lnTo>
                <a:lnTo>
                  <a:pt x="4967300" y="3371799"/>
                </a:lnTo>
                <a:lnTo>
                  <a:pt x="4914848" y="3368347"/>
                </a:lnTo>
                <a:lnTo>
                  <a:pt x="4862329" y="3365062"/>
                </a:lnTo>
                <a:lnTo>
                  <a:pt x="4809744" y="3361944"/>
                </a:lnTo>
                <a:lnTo>
                  <a:pt x="4809744" y="2885694"/>
                </a:lnTo>
                <a:lnTo>
                  <a:pt x="4759427" y="2882768"/>
                </a:lnTo>
                <a:lnTo>
                  <a:pt x="4709062" y="2880006"/>
                </a:lnTo>
                <a:lnTo>
                  <a:pt x="4658652" y="2877408"/>
                </a:lnTo>
                <a:lnTo>
                  <a:pt x="4608199" y="2874972"/>
                </a:lnTo>
                <a:lnTo>
                  <a:pt x="4557706" y="2872698"/>
                </a:lnTo>
                <a:lnTo>
                  <a:pt x="4507176" y="2870586"/>
                </a:lnTo>
                <a:lnTo>
                  <a:pt x="4456611" y="2868634"/>
                </a:lnTo>
                <a:lnTo>
                  <a:pt x="4406014" y="2866842"/>
                </a:lnTo>
                <a:lnTo>
                  <a:pt x="4355388" y="2865209"/>
                </a:lnTo>
                <a:lnTo>
                  <a:pt x="4304735" y="2863736"/>
                </a:lnTo>
                <a:lnTo>
                  <a:pt x="4254058" y="2862420"/>
                </a:lnTo>
                <a:lnTo>
                  <a:pt x="4203360" y="2861261"/>
                </a:lnTo>
                <a:lnTo>
                  <a:pt x="4152643" y="2860259"/>
                </a:lnTo>
                <a:lnTo>
                  <a:pt x="4101910" y="2859413"/>
                </a:lnTo>
                <a:lnTo>
                  <a:pt x="4051164" y="2858722"/>
                </a:lnTo>
                <a:lnTo>
                  <a:pt x="4000407" y="2858186"/>
                </a:lnTo>
                <a:lnTo>
                  <a:pt x="3949642" y="2857804"/>
                </a:lnTo>
                <a:lnTo>
                  <a:pt x="3898872" y="2857576"/>
                </a:lnTo>
                <a:lnTo>
                  <a:pt x="3848100" y="2857500"/>
                </a:lnTo>
                <a:lnTo>
                  <a:pt x="3797327" y="2857576"/>
                </a:lnTo>
                <a:lnTo>
                  <a:pt x="3746556" y="2857804"/>
                </a:lnTo>
                <a:lnTo>
                  <a:pt x="3695789" y="2858186"/>
                </a:lnTo>
                <a:lnTo>
                  <a:pt x="3645028" y="2858722"/>
                </a:lnTo>
                <a:lnTo>
                  <a:pt x="3594275" y="2859413"/>
                </a:lnTo>
                <a:lnTo>
                  <a:pt x="3543532" y="2860259"/>
                </a:lnTo>
                <a:lnTo>
                  <a:pt x="3492801" y="2861261"/>
                </a:lnTo>
                <a:lnTo>
                  <a:pt x="3442084" y="2862420"/>
                </a:lnTo>
                <a:lnTo>
                  <a:pt x="3391383" y="2863736"/>
                </a:lnTo>
                <a:lnTo>
                  <a:pt x="3340700" y="2865209"/>
                </a:lnTo>
                <a:lnTo>
                  <a:pt x="3290037" y="2866842"/>
                </a:lnTo>
                <a:lnTo>
                  <a:pt x="3239396" y="2868634"/>
                </a:lnTo>
                <a:lnTo>
                  <a:pt x="3188779" y="2870586"/>
                </a:lnTo>
                <a:lnTo>
                  <a:pt x="3138188" y="2872698"/>
                </a:lnTo>
                <a:lnTo>
                  <a:pt x="3087625" y="2874972"/>
                </a:lnTo>
                <a:lnTo>
                  <a:pt x="3037092" y="2877408"/>
                </a:lnTo>
                <a:lnTo>
                  <a:pt x="2986591" y="2880006"/>
                </a:lnTo>
                <a:lnTo>
                  <a:pt x="2936124" y="2882768"/>
                </a:lnTo>
                <a:lnTo>
                  <a:pt x="2885694" y="2885694"/>
                </a:lnTo>
                <a:lnTo>
                  <a:pt x="2885694" y="3361944"/>
                </a:lnTo>
                <a:lnTo>
                  <a:pt x="2833109" y="3365062"/>
                </a:lnTo>
                <a:lnTo>
                  <a:pt x="2780591" y="3368347"/>
                </a:lnTo>
                <a:lnTo>
                  <a:pt x="2728143" y="3371799"/>
                </a:lnTo>
                <a:lnTo>
                  <a:pt x="2675764" y="3375417"/>
                </a:lnTo>
                <a:lnTo>
                  <a:pt x="2623458" y="3379202"/>
                </a:lnTo>
                <a:lnTo>
                  <a:pt x="2571226" y="3383152"/>
                </a:lnTo>
                <a:lnTo>
                  <a:pt x="2519069" y="3387267"/>
                </a:lnTo>
                <a:lnTo>
                  <a:pt x="2466990" y="3391548"/>
                </a:lnTo>
                <a:lnTo>
                  <a:pt x="2414990" y="3395993"/>
                </a:lnTo>
                <a:lnTo>
                  <a:pt x="2363070" y="3400604"/>
                </a:lnTo>
                <a:lnTo>
                  <a:pt x="2311233" y="3405378"/>
                </a:lnTo>
                <a:lnTo>
                  <a:pt x="2259481" y="3410317"/>
                </a:lnTo>
                <a:lnTo>
                  <a:pt x="2207815" y="3415420"/>
                </a:lnTo>
                <a:lnTo>
                  <a:pt x="2156236" y="3420686"/>
                </a:lnTo>
                <a:lnTo>
                  <a:pt x="2104747" y="3426115"/>
                </a:lnTo>
                <a:lnTo>
                  <a:pt x="2053349" y="3431707"/>
                </a:lnTo>
                <a:lnTo>
                  <a:pt x="2002044" y="3437462"/>
                </a:lnTo>
                <a:lnTo>
                  <a:pt x="1950834" y="3443379"/>
                </a:lnTo>
                <a:lnTo>
                  <a:pt x="1899720" y="3449458"/>
                </a:lnTo>
                <a:lnTo>
                  <a:pt x="1848705" y="3455700"/>
                </a:lnTo>
                <a:lnTo>
                  <a:pt x="1797789" y="3462102"/>
                </a:lnTo>
                <a:lnTo>
                  <a:pt x="1746975" y="3468666"/>
                </a:lnTo>
                <a:lnTo>
                  <a:pt x="1696264" y="3475391"/>
                </a:lnTo>
                <a:lnTo>
                  <a:pt x="1645659" y="3482277"/>
                </a:lnTo>
                <a:lnTo>
                  <a:pt x="1595160" y="3489323"/>
                </a:lnTo>
                <a:lnTo>
                  <a:pt x="1544770" y="3496529"/>
                </a:lnTo>
                <a:lnTo>
                  <a:pt x="1494491" y="3503895"/>
                </a:lnTo>
                <a:lnTo>
                  <a:pt x="1444323" y="3511421"/>
                </a:lnTo>
                <a:lnTo>
                  <a:pt x="1394269" y="3519106"/>
                </a:lnTo>
                <a:lnTo>
                  <a:pt x="1344331" y="3526950"/>
                </a:lnTo>
                <a:lnTo>
                  <a:pt x="1294510" y="3534953"/>
                </a:lnTo>
                <a:lnTo>
                  <a:pt x="1244807" y="3543114"/>
                </a:lnTo>
                <a:lnTo>
                  <a:pt x="1195226" y="3551433"/>
                </a:lnTo>
                <a:lnTo>
                  <a:pt x="1145767" y="3559910"/>
                </a:lnTo>
                <a:lnTo>
                  <a:pt x="1096432" y="3568545"/>
                </a:lnTo>
                <a:lnTo>
                  <a:pt x="1047224" y="3577337"/>
                </a:lnTo>
                <a:lnTo>
                  <a:pt x="998143" y="3586287"/>
                </a:lnTo>
                <a:lnTo>
                  <a:pt x="949191" y="3595393"/>
                </a:lnTo>
                <a:lnTo>
                  <a:pt x="900370" y="3604655"/>
                </a:lnTo>
                <a:lnTo>
                  <a:pt x="851682" y="3614074"/>
                </a:lnTo>
                <a:lnTo>
                  <a:pt x="803129" y="3623648"/>
                </a:lnTo>
                <a:lnTo>
                  <a:pt x="754712" y="3633378"/>
                </a:lnTo>
                <a:lnTo>
                  <a:pt x="706434" y="3643264"/>
                </a:lnTo>
                <a:lnTo>
                  <a:pt x="658295" y="3653305"/>
                </a:lnTo>
                <a:lnTo>
                  <a:pt x="610297" y="3663500"/>
                </a:lnTo>
                <a:lnTo>
                  <a:pt x="562443" y="3673850"/>
                </a:lnTo>
                <a:lnTo>
                  <a:pt x="514734" y="3684354"/>
                </a:lnTo>
                <a:lnTo>
                  <a:pt x="467172" y="3695012"/>
                </a:lnTo>
                <a:lnTo>
                  <a:pt x="419758" y="3705824"/>
                </a:lnTo>
                <a:lnTo>
                  <a:pt x="372494" y="3716789"/>
                </a:lnTo>
                <a:lnTo>
                  <a:pt x="325382" y="3727908"/>
                </a:lnTo>
                <a:lnTo>
                  <a:pt x="278424" y="3739179"/>
                </a:lnTo>
                <a:lnTo>
                  <a:pt x="231621" y="3750603"/>
                </a:lnTo>
                <a:lnTo>
                  <a:pt x="184976" y="3762179"/>
                </a:lnTo>
                <a:lnTo>
                  <a:pt x="138489" y="3773907"/>
                </a:lnTo>
                <a:lnTo>
                  <a:pt x="92163" y="3785786"/>
                </a:lnTo>
                <a:lnTo>
                  <a:pt x="45999" y="3797817"/>
                </a:lnTo>
                <a:lnTo>
                  <a:pt x="0" y="3810000"/>
                </a:lnTo>
                <a:lnTo>
                  <a:pt x="961644" y="2164079"/>
                </a:lnTo>
                <a:lnTo>
                  <a:pt x="0" y="952500"/>
                </a:lnTo>
                <a:close/>
              </a:path>
              <a:path w="7696200" h="3810000">
                <a:moveTo>
                  <a:pt x="2885694" y="2885694"/>
                </a:moveTo>
                <a:lnTo>
                  <a:pt x="2834471" y="2888669"/>
                </a:lnTo>
                <a:lnTo>
                  <a:pt x="2783312" y="2891821"/>
                </a:lnTo>
                <a:lnTo>
                  <a:pt x="2732218" y="2895145"/>
                </a:lnTo>
                <a:lnTo>
                  <a:pt x="2681189" y="2898641"/>
                </a:lnTo>
                <a:lnTo>
                  <a:pt x="2630226" y="2902306"/>
                </a:lnTo>
                <a:lnTo>
                  <a:pt x="2579330" y="2906139"/>
                </a:lnTo>
                <a:lnTo>
                  <a:pt x="2528501" y="2910136"/>
                </a:lnTo>
                <a:lnTo>
                  <a:pt x="2477741" y="2914297"/>
                </a:lnTo>
                <a:lnTo>
                  <a:pt x="2427048" y="2918620"/>
                </a:lnTo>
                <a:lnTo>
                  <a:pt x="2376426" y="2923101"/>
                </a:lnTo>
                <a:lnTo>
                  <a:pt x="2325873" y="2927740"/>
                </a:lnTo>
                <a:lnTo>
                  <a:pt x="2275390" y="2932535"/>
                </a:lnTo>
                <a:lnTo>
                  <a:pt x="2224980" y="2937482"/>
                </a:lnTo>
                <a:lnTo>
                  <a:pt x="2174641" y="2942581"/>
                </a:lnTo>
                <a:lnTo>
                  <a:pt x="2124375" y="2947829"/>
                </a:lnTo>
                <a:lnTo>
                  <a:pt x="2074182" y="2953225"/>
                </a:lnTo>
                <a:lnTo>
                  <a:pt x="2024063" y="2958766"/>
                </a:lnTo>
                <a:lnTo>
                  <a:pt x="1974018" y="2964450"/>
                </a:lnTo>
                <a:lnTo>
                  <a:pt x="1924050" y="2970276"/>
                </a:lnTo>
                <a:lnTo>
                  <a:pt x="2885694" y="3361944"/>
                </a:lnTo>
              </a:path>
              <a:path w="7696200" h="3810000">
                <a:moveTo>
                  <a:pt x="4809744" y="2885694"/>
                </a:moveTo>
                <a:lnTo>
                  <a:pt x="4860966" y="2888669"/>
                </a:lnTo>
                <a:lnTo>
                  <a:pt x="4912126" y="2891821"/>
                </a:lnTo>
                <a:lnTo>
                  <a:pt x="4963222" y="2895145"/>
                </a:lnTo>
                <a:lnTo>
                  <a:pt x="5014255" y="2898641"/>
                </a:lnTo>
                <a:lnTo>
                  <a:pt x="5065225" y="2902306"/>
                </a:lnTo>
                <a:lnTo>
                  <a:pt x="5116131" y="2906139"/>
                </a:lnTo>
                <a:lnTo>
                  <a:pt x="5166974" y="2910136"/>
                </a:lnTo>
                <a:lnTo>
                  <a:pt x="5217753" y="2914297"/>
                </a:lnTo>
                <a:lnTo>
                  <a:pt x="5268470" y="2918620"/>
                </a:lnTo>
                <a:lnTo>
                  <a:pt x="5319123" y="2923101"/>
                </a:lnTo>
                <a:lnTo>
                  <a:pt x="5369712" y="2927740"/>
                </a:lnTo>
                <a:lnTo>
                  <a:pt x="5420238" y="2932535"/>
                </a:lnTo>
                <a:lnTo>
                  <a:pt x="5470701" y="2937482"/>
                </a:lnTo>
                <a:lnTo>
                  <a:pt x="5521101" y="2942581"/>
                </a:lnTo>
                <a:lnTo>
                  <a:pt x="5571437" y="2947829"/>
                </a:lnTo>
                <a:lnTo>
                  <a:pt x="5621710" y="2953225"/>
                </a:lnTo>
                <a:lnTo>
                  <a:pt x="5671920" y="2958766"/>
                </a:lnTo>
                <a:lnTo>
                  <a:pt x="5722066" y="2964450"/>
                </a:lnTo>
                <a:lnTo>
                  <a:pt x="5772150" y="2970275"/>
                </a:lnTo>
                <a:lnTo>
                  <a:pt x="4809744" y="3361944"/>
                </a:lnTo>
              </a:path>
              <a:path w="7696200" h="3810000">
                <a:moveTo>
                  <a:pt x="1924050" y="589026"/>
                </a:moveTo>
                <a:lnTo>
                  <a:pt x="1924050" y="2970276"/>
                </a:lnTo>
              </a:path>
              <a:path w="7696200" h="3810000">
                <a:moveTo>
                  <a:pt x="5772150" y="589025"/>
                </a:moveTo>
                <a:lnTo>
                  <a:pt x="5772150" y="29702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6701" y="746252"/>
            <a:ext cx="8984996" cy="918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79701" y="2096516"/>
            <a:ext cx="6974840" cy="4699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45720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7856" y="534543"/>
              <a:ext cx="2287523" cy="2538983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11122" y="2255774"/>
            <a:ext cx="61512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i="1" dirty="0">
                <a:latin typeface="TimesNewRomanPS-BoldItalicMT"/>
                <a:cs typeface="TimesNewRomanPS-BoldItalicMT"/>
              </a:rPr>
              <a:t>African</a:t>
            </a:r>
            <a:r>
              <a:rPr sz="4000" i="1" spc="-5" dirty="0">
                <a:latin typeface="TimesNewRomanPS-BoldItalicMT"/>
                <a:cs typeface="TimesNewRomanPS-BoldItalicMT"/>
              </a:rPr>
              <a:t> </a:t>
            </a:r>
            <a:r>
              <a:rPr sz="4000" i="1" dirty="0">
                <a:latin typeface="TimesNewRomanPS-BoldItalicMT"/>
                <a:cs typeface="TimesNewRomanPS-BoldItalicMT"/>
              </a:rPr>
              <a:t>Centered</a:t>
            </a:r>
            <a:r>
              <a:rPr sz="4000" i="1" spc="-5" dirty="0">
                <a:latin typeface="TimesNewRomanPS-BoldItalicMT"/>
                <a:cs typeface="TimesNewRomanPS-BoldItalicMT"/>
              </a:rPr>
              <a:t> </a:t>
            </a:r>
            <a:r>
              <a:rPr sz="4000" i="1" spc="-10" dirty="0">
                <a:latin typeface="TimesNewRomanPS-BoldItalicMT"/>
                <a:cs typeface="TimesNewRomanPS-BoldItalicMT"/>
              </a:rPr>
              <a:t>Psychology</a:t>
            </a:r>
            <a:endParaRPr sz="4000">
              <a:latin typeface="TimesNewRomanPS-BoldItalicMT"/>
              <a:cs typeface="TimesNewRomanPS-BoldItalic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6600" y="3828541"/>
            <a:ext cx="5283200" cy="2153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265" marR="5080" indent="-711200">
              <a:lnSpc>
                <a:spcPct val="100000"/>
              </a:lnSpc>
              <a:spcBef>
                <a:spcPts val="100"/>
              </a:spcBef>
            </a:pPr>
            <a:r>
              <a:rPr sz="3600" b="1" i="1" dirty="0">
                <a:latin typeface="TimesNewRomanPS-BoldItalicMT"/>
                <a:cs typeface="TimesNewRomanPS-BoldItalicMT"/>
              </a:rPr>
              <a:t>Strategies for </a:t>
            </a:r>
            <a:r>
              <a:rPr sz="3600" b="1" i="1" spc="-10" dirty="0">
                <a:latin typeface="TimesNewRomanPS-BoldItalicMT"/>
                <a:cs typeface="TimesNewRomanPS-BoldItalicMT"/>
              </a:rPr>
              <a:t>Psychological </a:t>
            </a:r>
            <a:r>
              <a:rPr sz="3600" b="1" i="1" dirty="0">
                <a:latin typeface="TimesNewRomanPS-BoldItalicMT"/>
                <a:cs typeface="TimesNewRomanPS-BoldItalicMT"/>
              </a:rPr>
              <a:t>Survival</a:t>
            </a:r>
            <a:r>
              <a:rPr sz="3600" b="1" i="1" spc="-15" dirty="0">
                <a:latin typeface="TimesNewRomanPS-BoldItalicMT"/>
                <a:cs typeface="TimesNewRomanPS-BoldItalicMT"/>
              </a:rPr>
              <a:t> </a:t>
            </a:r>
            <a:r>
              <a:rPr sz="3600" b="1" i="1" dirty="0">
                <a:latin typeface="TimesNewRomanPS-BoldItalicMT"/>
                <a:cs typeface="TimesNewRomanPS-BoldItalicMT"/>
              </a:rPr>
              <a:t>&amp;</a:t>
            </a:r>
            <a:r>
              <a:rPr sz="3600" b="1" i="1" spc="-5" dirty="0">
                <a:latin typeface="TimesNewRomanPS-BoldItalicMT"/>
                <a:cs typeface="TimesNewRomanPS-BoldItalicMT"/>
              </a:rPr>
              <a:t> </a:t>
            </a:r>
            <a:r>
              <a:rPr sz="3600" b="1" i="1" spc="-10" dirty="0">
                <a:latin typeface="TimesNewRomanPS-BoldItalicMT"/>
                <a:cs typeface="TimesNewRomanPS-BoldItalicMT"/>
              </a:rPr>
              <a:t>Wellness</a:t>
            </a:r>
            <a:endParaRPr sz="3600" dirty="0">
              <a:latin typeface="TimesNewRomanPS-BoldItalicMT"/>
              <a:cs typeface="TimesNewRomanPS-BoldItalicMT"/>
            </a:endParaRPr>
          </a:p>
          <a:p>
            <a:pPr marL="489584" marR="480695" indent="1080135">
              <a:lnSpc>
                <a:spcPct val="120200"/>
              </a:lnSpc>
              <a:spcBef>
                <a:spcPts val="35"/>
              </a:spcBef>
            </a:pPr>
            <a:r>
              <a:rPr sz="2800" b="1" dirty="0">
                <a:latin typeface="Times New Roman"/>
                <a:cs typeface="Times New Roman"/>
              </a:rPr>
              <a:t>April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28,</a:t>
            </a:r>
            <a:r>
              <a:rPr sz="2800" b="1" spc="-20" dirty="0">
                <a:latin typeface="Times New Roman"/>
                <a:cs typeface="Times New Roman"/>
              </a:rPr>
              <a:t> 2006 </a:t>
            </a:r>
            <a:r>
              <a:rPr sz="2800" b="1" dirty="0">
                <a:latin typeface="Times New Roman"/>
                <a:cs typeface="Times New Roman"/>
              </a:rPr>
              <a:t>Cheryl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Tawede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Grills,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Ph.D.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7272" y="817117"/>
            <a:ext cx="6008370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i="1" dirty="0">
                <a:latin typeface="TimesNewRomanPS-BoldItalicMT"/>
                <a:cs typeface="TimesNewRomanPS-BoldItalicMT"/>
              </a:rPr>
              <a:t>Principles </a:t>
            </a:r>
            <a:r>
              <a:rPr i="1" spc="-25" dirty="0">
                <a:latin typeface="TimesNewRomanPS-BoldItalicMT"/>
                <a:cs typeface="TimesNewRomanPS-BoldItalicMT"/>
              </a:rPr>
              <a:t>of</a:t>
            </a: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i="1" dirty="0">
                <a:latin typeface="TimesNewRomanPS-BoldItalicMT"/>
                <a:cs typeface="TimesNewRomanPS-BoldItalicMT"/>
              </a:rPr>
              <a:t>African Centered Psychology </a:t>
            </a:r>
            <a:r>
              <a:rPr i="1" spc="-50" dirty="0">
                <a:latin typeface="TimesNewRomanPS-BoldItalicMT"/>
                <a:cs typeface="TimesNewRomanPS-BoldItalicMT"/>
              </a:rPr>
              <a:t>&amp; </a:t>
            </a:r>
            <a:r>
              <a:rPr i="1" dirty="0">
                <a:latin typeface="TimesNewRomanPS-BoldItalicMT"/>
                <a:cs typeface="TimesNewRomanPS-BoldItalicMT"/>
              </a:rPr>
              <a:t>World</a:t>
            </a:r>
            <a:r>
              <a:rPr i="1" spc="-25" dirty="0">
                <a:latin typeface="TimesNewRomanPS-BoldItalicMT"/>
                <a:cs typeface="TimesNewRomanPS-BoldItalicMT"/>
              </a:rPr>
              <a:t> </a:t>
            </a:r>
            <a:r>
              <a:rPr i="1" spc="-20" dirty="0">
                <a:latin typeface="TimesNewRomanPS-BoldItalicMT"/>
                <a:cs typeface="TimesNewRomanPS-BoldItalicMT"/>
              </a:rPr>
              <a:t>View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502" y="2465369"/>
            <a:ext cx="7417434" cy="3121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0" algn="ctr">
              <a:lnSpc>
                <a:spcPct val="100000"/>
              </a:lnSpc>
              <a:spcBef>
                <a:spcPts val="100"/>
              </a:spcBef>
            </a:pPr>
            <a:r>
              <a:rPr sz="3600" b="1" i="1" dirty="0">
                <a:latin typeface="TimesNewRomanPS-BoldItalicMT"/>
                <a:cs typeface="TimesNewRomanPS-BoldItalicMT"/>
              </a:rPr>
              <a:t>Integrally Tied </a:t>
            </a:r>
            <a:r>
              <a:rPr sz="3600" b="1" i="1" spc="-25" dirty="0">
                <a:latin typeface="TimesNewRomanPS-BoldItalicMT"/>
                <a:cs typeface="TimesNewRomanPS-BoldItalicMT"/>
              </a:rPr>
              <a:t>to</a:t>
            </a:r>
            <a:endParaRPr sz="3600" dirty="0">
              <a:latin typeface="TimesNewRomanPS-BoldItalicMT"/>
              <a:cs typeface="TimesNewRomanPS-BoldItalicMT"/>
            </a:endParaRPr>
          </a:p>
          <a:p>
            <a:pPr>
              <a:lnSpc>
                <a:spcPct val="100000"/>
              </a:lnSpc>
            </a:pPr>
            <a:endParaRPr sz="4000" dirty="0">
              <a:latin typeface="TimesNewRomanPS-BoldItalicMT"/>
              <a:cs typeface="TimesNewRomanPS-BoldItalicMT"/>
            </a:endParaRPr>
          </a:p>
          <a:p>
            <a:pPr marL="577215" indent="-564515">
              <a:lnSpc>
                <a:spcPct val="100000"/>
              </a:lnSpc>
              <a:spcBef>
                <a:spcPts val="2415"/>
              </a:spcBef>
              <a:buFont typeface="Arial Unicode MS"/>
              <a:buChar char="❖"/>
              <a:tabLst>
                <a:tab pos="577215" algn="l"/>
              </a:tabLst>
            </a:pPr>
            <a:r>
              <a:rPr sz="3200" b="1" dirty="0">
                <a:latin typeface="Times New Roman"/>
                <a:cs typeface="Times New Roman"/>
              </a:rPr>
              <a:t>African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science,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philosophy,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&amp;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values</a:t>
            </a:r>
            <a:endParaRPr sz="3200" dirty="0">
              <a:latin typeface="Times New Roman"/>
              <a:cs typeface="Times New Roman"/>
            </a:endParaRPr>
          </a:p>
          <a:p>
            <a:pPr marL="577215" indent="-564515">
              <a:lnSpc>
                <a:spcPct val="100000"/>
              </a:lnSpc>
              <a:spcBef>
                <a:spcPts val="765"/>
              </a:spcBef>
              <a:buFont typeface="Arial Unicode MS"/>
              <a:buChar char="❖"/>
              <a:tabLst>
                <a:tab pos="577215" algn="l"/>
              </a:tabLst>
            </a:pPr>
            <a:r>
              <a:rPr sz="3200" b="1" dirty="0">
                <a:latin typeface="Times New Roman"/>
                <a:cs typeface="Times New Roman"/>
              </a:rPr>
              <a:t>African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reality,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culture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&amp;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epistemology</a:t>
            </a:r>
            <a:endParaRPr sz="3200" dirty="0">
              <a:latin typeface="Times New Roman"/>
              <a:cs typeface="Times New Roman"/>
            </a:endParaRPr>
          </a:p>
          <a:p>
            <a:pPr marL="577850" indent="-565150">
              <a:lnSpc>
                <a:spcPct val="100000"/>
              </a:lnSpc>
              <a:spcBef>
                <a:spcPts val="755"/>
              </a:spcBef>
              <a:buFont typeface="Arial Unicode MS"/>
              <a:buChar char="❖"/>
              <a:tabLst>
                <a:tab pos="577850" algn="l"/>
              </a:tabLst>
            </a:pPr>
            <a:r>
              <a:rPr sz="3200" b="1" dirty="0">
                <a:latin typeface="Times New Roman"/>
                <a:cs typeface="Times New Roman"/>
              </a:rPr>
              <a:t>Illumination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liberation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spirit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9850" y="909320"/>
            <a:ext cx="775970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8515" marR="5080" indent="-3346450">
              <a:lnSpc>
                <a:spcPct val="100000"/>
              </a:lnSpc>
              <a:spcBef>
                <a:spcPts val="100"/>
              </a:spcBef>
            </a:pPr>
            <a:r>
              <a:rPr i="1" dirty="0">
                <a:latin typeface="TimesNewRomanPS-BoldItalicMT"/>
                <a:cs typeface="TimesNewRomanPS-BoldItalicMT"/>
              </a:rPr>
              <a:t>African Centered Psychology </a:t>
            </a:r>
            <a:r>
              <a:rPr i="1" spc="-10" dirty="0">
                <a:latin typeface="TimesNewRomanPS-BoldItalicMT"/>
                <a:cs typeface="TimesNewRomanPS-BoldItalicMT"/>
              </a:rPr>
              <a:t>Recognizes That: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08301" y="2970234"/>
            <a:ext cx="5636895" cy="236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800"/>
              </a:lnSpc>
              <a:spcBef>
                <a:spcPts val="100"/>
              </a:spcBef>
              <a:tabLst>
                <a:tab pos="577215" algn="l"/>
              </a:tabLst>
            </a:pPr>
            <a:r>
              <a:rPr sz="3200" spc="110" dirty="0">
                <a:latin typeface="Arial Unicode MS"/>
                <a:cs typeface="Arial Unicode MS"/>
              </a:rPr>
              <a:t>i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Spirit</a:t>
            </a:r>
            <a:r>
              <a:rPr sz="3200" b="1" spc="-1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Permeates</a:t>
            </a:r>
            <a:r>
              <a:rPr sz="3200" b="1" spc="-114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Everything </a:t>
            </a:r>
            <a:r>
              <a:rPr sz="3200" spc="110" dirty="0">
                <a:latin typeface="Arial Unicode MS"/>
                <a:cs typeface="Arial Unicode MS"/>
              </a:rPr>
              <a:t>i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Universe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Is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Interconnected</a:t>
            </a:r>
            <a:r>
              <a:rPr sz="3200" b="1" spc="1570" dirty="0">
                <a:latin typeface="Times New Roman"/>
                <a:cs typeface="Times New Roman"/>
              </a:rPr>
              <a:t>  </a:t>
            </a:r>
            <a:r>
              <a:rPr sz="3200" spc="110" dirty="0">
                <a:latin typeface="Arial Unicode MS"/>
                <a:cs typeface="Arial Unicode MS"/>
              </a:rPr>
              <a:t>i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Collective/Ancestral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Element </a:t>
            </a:r>
            <a:r>
              <a:rPr sz="3200" spc="110" dirty="0">
                <a:latin typeface="Arial Unicode MS"/>
                <a:cs typeface="Arial Unicode MS"/>
              </a:rPr>
              <a:t>i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Communal</a:t>
            </a:r>
            <a:r>
              <a:rPr sz="3200" b="1" spc="-16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Consciousness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2554" y="693674"/>
            <a:ext cx="457073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i="1" dirty="0">
                <a:latin typeface="TimesNewRomanPS-BoldItalicMT"/>
                <a:cs typeface="TimesNewRomanPS-BoldItalicMT"/>
              </a:rPr>
              <a:t>An</a:t>
            </a:r>
            <a:r>
              <a:rPr sz="4000" i="1" spc="-25" dirty="0">
                <a:latin typeface="TimesNewRomanPS-BoldItalicMT"/>
                <a:cs typeface="TimesNewRomanPS-BoldItalicMT"/>
              </a:rPr>
              <a:t> </a:t>
            </a:r>
            <a:r>
              <a:rPr sz="4000" i="1" dirty="0">
                <a:latin typeface="TimesNewRomanPS-BoldItalicMT"/>
                <a:cs typeface="TimesNewRomanPS-BoldItalicMT"/>
              </a:rPr>
              <a:t>African</a:t>
            </a:r>
            <a:r>
              <a:rPr sz="4000" i="1" spc="-20" dirty="0">
                <a:latin typeface="TimesNewRomanPS-BoldItalicMT"/>
                <a:cs typeface="TimesNewRomanPS-BoldItalicMT"/>
              </a:rPr>
              <a:t> </a:t>
            </a:r>
            <a:r>
              <a:rPr sz="4000" i="1" spc="-10" dirty="0">
                <a:latin typeface="TimesNewRomanPS-BoldItalicMT"/>
                <a:cs typeface="TimesNewRomanPS-BoldItalicMT"/>
              </a:rPr>
              <a:t>Paradigm</a:t>
            </a:r>
            <a:endParaRPr sz="4000">
              <a:latin typeface="TimesNewRomanPS-BoldItalicMT"/>
              <a:cs typeface="TimesNewRomanPS-BoldItalic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3502" y="1619504"/>
            <a:ext cx="6740525" cy="5577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</a:pPr>
            <a:r>
              <a:rPr sz="3200" spc="50" dirty="0">
                <a:latin typeface="Arial Unicode MS"/>
                <a:cs typeface="Arial Unicode MS"/>
              </a:rPr>
              <a:t>[il</a:t>
            </a:r>
            <a:r>
              <a:rPr sz="3200" b="1" spc="50" dirty="0">
                <a:latin typeface="Times New Roman"/>
                <a:cs typeface="Times New Roman"/>
              </a:rPr>
              <a:t>makes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distinction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between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user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thing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used</a:t>
            </a:r>
            <a:endParaRPr sz="3200">
              <a:latin typeface="Times New Roman"/>
              <a:cs typeface="Times New Roman"/>
            </a:endParaRPr>
          </a:p>
          <a:p>
            <a:pPr marL="1434465">
              <a:lnSpc>
                <a:spcPct val="100000"/>
              </a:lnSpc>
              <a:spcBef>
                <a:spcPts val="820"/>
              </a:spcBef>
              <a:tabLst>
                <a:tab pos="2038985" algn="l"/>
              </a:tabLst>
            </a:pPr>
            <a:r>
              <a:rPr sz="3200" spc="-50" dirty="0">
                <a:latin typeface="Arial"/>
                <a:cs typeface="Arial"/>
              </a:rPr>
              <a:t>→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user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=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soul</a:t>
            </a:r>
            <a:endParaRPr sz="3200">
              <a:latin typeface="Times New Roman"/>
              <a:cs typeface="Times New Roman"/>
            </a:endParaRPr>
          </a:p>
          <a:p>
            <a:pPr marL="1434465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→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thing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used</a:t>
            </a:r>
            <a:r>
              <a:rPr sz="3200" b="1" spc="-6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=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body</a:t>
            </a:r>
            <a:endParaRPr sz="3200">
              <a:latin typeface="Times New Roman"/>
              <a:cs typeface="Times New Roman"/>
            </a:endParaRPr>
          </a:p>
          <a:p>
            <a:pPr marL="355600" marR="908050" indent="-343535">
              <a:lnSpc>
                <a:spcPct val="100000"/>
              </a:lnSpc>
              <a:spcBef>
                <a:spcPts val="700"/>
              </a:spcBef>
            </a:pPr>
            <a:r>
              <a:rPr sz="3200" dirty="0">
                <a:latin typeface="Arial Unicode MS"/>
                <a:cs typeface="Arial Unicode MS"/>
              </a:rPr>
              <a:t>[il</a:t>
            </a:r>
            <a:r>
              <a:rPr sz="3200" b="1" dirty="0">
                <a:latin typeface="Times New Roman"/>
                <a:cs typeface="Times New Roman"/>
              </a:rPr>
              <a:t>between</a:t>
            </a:r>
            <a:r>
              <a:rPr sz="3200" b="1" spc="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manifestations</a:t>
            </a:r>
            <a:r>
              <a:rPr sz="3200" b="1" spc="10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and </a:t>
            </a:r>
            <a:r>
              <a:rPr sz="3200" b="1" dirty="0">
                <a:latin typeface="Times New Roman"/>
                <a:cs typeface="Times New Roman"/>
              </a:rPr>
              <a:t>source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consciousness</a:t>
            </a:r>
            <a:endParaRPr sz="3200">
              <a:latin typeface="Times New Roman"/>
              <a:cs typeface="Times New Roman"/>
            </a:endParaRPr>
          </a:p>
          <a:p>
            <a:pPr marL="1941830" marR="104139" indent="-508000">
              <a:lnSpc>
                <a:spcPct val="118300"/>
              </a:lnSpc>
              <a:spcBef>
                <a:spcPts val="114"/>
              </a:spcBef>
            </a:pPr>
            <a:r>
              <a:rPr sz="3200" dirty="0">
                <a:latin typeface="Arial"/>
                <a:cs typeface="Arial"/>
              </a:rPr>
              <a:t>→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manifestation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=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awareness, cognition</a:t>
            </a:r>
            <a:endParaRPr sz="3200">
              <a:latin typeface="Times New Roman"/>
              <a:cs typeface="Times New Roman"/>
            </a:endParaRPr>
          </a:p>
          <a:p>
            <a:pPr marL="1839595" marR="191135" indent="-506730">
              <a:lnSpc>
                <a:spcPct val="118300"/>
              </a:lnSpc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→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source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=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soul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conferred </a:t>
            </a:r>
            <a:r>
              <a:rPr sz="3200" b="1" dirty="0">
                <a:latin typeface="Times New Roman"/>
                <a:cs typeface="Times New Roman"/>
              </a:rPr>
              <a:t>by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divine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00632" y="895604"/>
            <a:ext cx="75114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5630" marR="5080" indent="-1853564">
              <a:lnSpc>
                <a:spcPct val="100000"/>
              </a:lnSpc>
              <a:spcBef>
                <a:spcPts val="95"/>
              </a:spcBef>
            </a:pPr>
            <a:r>
              <a:rPr sz="3200" i="1" dirty="0">
                <a:latin typeface="TimesNewRomanPS-BoldItalicMT"/>
                <a:cs typeface="TimesNewRomanPS-BoldItalicMT"/>
              </a:rPr>
              <a:t>African</a:t>
            </a:r>
            <a:r>
              <a:rPr sz="3200" i="1" spc="-100" dirty="0">
                <a:latin typeface="TimesNewRomanPS-BoldItalicMT"/>
                <a:cs typeface="TimesNewRomanPS-BoldItalicMT"/>
              </a:rPr>
              <a:t> </a:t>
            </a:r>
            <a:r>
              <a:rPr sz="3200" i="1" dirty="0">
                <a:latin typeface="TimesNewRomanPS-BoldItalicMT"/>
                <a:cs typeface="TimesNewRomanPS-BoldItalicMT"/>
              </a:rPr>
              <a:t>Concepts</a:t>
            </a:r>
            <a:r>
              <a:rPr sz="3200" i="1" spc="-100" dirty="0">
                <a:latin typeface="TimesNewRomanPS-BoldItalicMT"/>
                <a:cs typeface="TimesNewRomanPS-BoldItalicMT"/>
              </a:rPr>
              <a:t> </a:t>
            </a:r>
            <a:r>
              <a:rPr sz="3200" i="1" dirty="0">
                <a:latin typeface="TimesNewRomanPS-BoldItalicMT"/>
                <a:cs typeface="TimesNewRomanPS-BoldItalicMT"/>
              </a:rPr>
              <a:t>Have</a:t>
            </a:r>
            <a:r>
              <a:rPr sz="3200" i="1" spc="-100" dirty="0">
                <a:latin typeface="TimesNewRomanPS-BoldItalicMT"/>
                <a:cs typeface="TimesNewRomanPS-BoldItalicMT"/>
              </a:rPr>
              <a:t> </a:t>
            </a:r>
            <a:r>
              <a:rPr sz="3200" i="1" dirty="0">
                <a:latin typeface="TimesNewRomanPS-BoldItalicMT"/>
                <a:cs typeface="TimesNewRomanPS-BoldItalicMT"/>
              </a:rPr>
              <a:t>Implications</a:t>
            </a:r>
            <a:r>
              <a:rPr sz="3200" i="1" spc="-100" dirty="0">
                <a:latin typeface="TimesNewRomanPS-BoldItalicMT"/>
                <a:cs typeface="TimesNewRomanPS-BoldItalicMT"/>
              </a:rPr>
              <a:t> </a:t>
            </a:r>
            <a:r>
              <a:rPr sz="3200" i="1" dirty="0">
                <a:latin typeface="TimesNewRomanPS-BoldItalicMT"/>
                <a:cs typeface="TimesNewRomanPS-BoldItalicMT"/>
              </a:rPr>
              <a:t>for</a:t>
            </a:r>
            <a:r>
              <a:rPr sz="3200" i="1" spc="-100" dirty="0">
                <a:latin typeface="TimesNewRomanPS-BoldItalicMT"/>
                <a:cs typeface="TimesNewRomanPS-BoldItalicMT"/>
              </a:rPr>
              <a:t> </a:t>
            </a:r>
            <a:r>
              <a:rPr sz="3200" i="1" spc="-25" dirty="0">
                <a:latin typeface="TimesNewRomanPS-BoldItalicMT"/>
                <a:cs typeface="TimesNewRomanPS-BoldItalicMT"/>
              </a:rPr>
              <a:t>Our </a:t>
            </a:r>
            <a:r>
              <a:rPr sz="3200" i="1" spc="-10" dirty="0">
                <a:latin typeface="TimesNewRomanPS-BoldItalicMT"/>
                <a:cs typeface="TimesNewRomanPS-BoldItalicMT"/>
              </a:rPr>
              <a:t>Conceptualizations</a:t>
            </a:r>
            <a:r>
              <a:rPr sz="3200" i="1" spc="-75" dirty="0">
                <a:latin typeface="TimesNewRomanPS-BoldItalicMT"/>
                <a:cs typeface="TimesNewRomanPS-BoldItalicMT"/>
              </a:rPr>
              <a:t> </a:t>
            </a:r>
            <a:r>
              <a:rPr sz="3200" i="1" spc="-25" dirty="0">
                <a:latin typeface="TimesNewRomanPS-BoldItalicMT"/>
                <a:cs typeface="TimesNewRomanPS-BoldItalicMT"/>
              </a:rPr>
              <a:t>of:</a:t>
            </a:r>
            <a:endParaRPr sz="3200">
              <a:latin typeface="TimesNewRomanPS-BoldItalicMT"/>
              <a:cs typeface="TimesNewRomanPS-BoldItalic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3133" y="2817852"/>
            <a:ext cx="4489450" cy="177800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675005" algn="l"/>
              </a:tabLst>
            </a:pPr>
            <a:r>
              <a:rPr sz="3200" spc="365" dirty="0">
                <a:latin typeface="Arial Unicode MS"/>
                <a:cs typeface="Arial Unicode MS"/>
              </a:rPr>
              <a:t>�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Human</a:t>
            </a:r>
            <a:r>
              <a:rPr sz="3200" b="1" spc="-11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Beingness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675005" algn="l"/>
              </a:tabLst>
            </a:pPr>
            <a:r>
              <a:rPr sz="3200" spc="365" dirty="0">
                <a:latin typeface="Arial Unicode MS"/>
                <a:cs typeface="Arial Unicode MS"/>
              </a:rPr>
              <a:t>�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Human</a:t>
            </a:r>
            <a:r>
              <a:rPr sz="3200" b="1" spc="-13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Functioning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675005" algn="l"/>
              </a:tabLst>
            </a:pPr>
            <a:r>
              <a:rPr sz="3200" spc="365" dirty="0">
                <a:latin typeface="Arial Unicode MS"/>
                <a:cs typeface="Arial Unicode MS"/>
              </a:rPr>
              <a:t>�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Human</a:t>
            </a:r>
            <a:r>
              <a:rPr sz="3200" b="1" spc="-13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\Development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47997" y="574040"/>
            <a:ext cx="3151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dirty="0">
                <a:latin typeface="TimesNewRomanPS-BoldItalicMT"/>
                <a:cs typeface="TimesNewRomanPS-BoldItalicMT"/>
              </a:rPr>
              <a:t>Levels of </a:t>
            </a:r>
            <a:r>
              <a:rPr i="1" spc="-10" dirty="0">
                <a:latin typeface="TimesNewRomanPS-BoldItalicMT"/>
                <a:cs typeface="TimesNewRomanPS-BoldItalicMT"/>
              </a:rPr>
              <a:t>Reality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5895" y="2460751"/>
            <a:ext cx="5295900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795" indent="-379095">
              <a:lnSpc>
                <a:spcPct val="100000"/>
              </a:lnSpc>
              <a:spcBef>
                <a:spcPts val="100"/>
              </a:spcBef>
              <a:buSzPct val="85714"/>
              <a:buFont typeface="Arial Unicode MS"/>
              <a:buChar char="♦"/>
              <a:tabLst>
                <a:tab pos="391795" algn="l"/>
              </a:tabLst>
            </a:pPr>
            <a:r>
              <a:rPr sz="2800" b="1" dirty="0">
                <a:latin typeface="Times New Roman"/>
                <a:cs typeface="Times New Roman"/>
              </a:rPr>
              <a:t>Nea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Wohu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(can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see)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Unicode MS"/>
              <a:buChar char="♦"/>
            </a:pPr>
            <a:endParaRPr sz="2900">
              <a:latin typeface="Times New Roman"/>
              <a:cs typeface="Times New Roman"/>
            </a:endParaRPr>
          </a:p>
          <a:p>
            <a:pPr marL="455930" indent="-443230">
              <a:lnSpc>
                <a:spcPct val="100000"/>
              </a:lnSpc>
              <a:buFont typeface="Arial Unicode MS"/>
              <a:buChar char="♦"/>
              <a:tabLst>
                <a:tab pos="455930" algn="l"/>
              </a:tabLst>
            </a:pPr>
            <a:r>
              <a:rPr sz="2800" b="1" dirty="0">
                <a:latin typeface="Times New Roman"/>
                <a:cs typeface="Times New Roman"/>
              </a:rPr>
              <a:t>Nea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Wonhu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(can’t </a:t>
            </a:r>
            <a:r>
              <a:rPr sz="2800" b="1" spc="-20" dirty="0">
                <a:latin typeface="Times New Roman"/>
                <a:cs typeface="Times New Roman"/>
              </a:rPr>
              <a:t>see)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Unicode MS"/>
              <a:buChar char="♦"/>
            </a:pPr>
            <a:endParaRPr sz="2900">
              <a:latin typeface="Times New Roman"/>
              <a:cs typeface="Times New Roman"/>
            </a:endParaRPr>
          </a:p>
          <a:p>
            <a:pPr marL="455930" indent="-443230">
              <a:lnSpc>
                <a:spcPct val="100000"/>
              </a:lnSpc>
              <a:spcBef>
                <a:spcPts val="5"/>
              </a:spcBef>
              <a:buFont typeface="Arial Unicode MS"/>
              <a:buChar char="♦"/>
              <a:tabLst>
                <a:tab pos="455930" algn="l"/>
              </a:tabLst>
            </a:pPr>
            <a:r>
              <a:rPr sz="2800" b="1" dirty="0">
                <a:latin typeface="Times New Roman"/>
                <a:cs typeface="Times New Roman"/>
              </a:rPr>
              <a:t>Nea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etra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adwen</a:t>
            </a:r>
            <a:r>
              <a:rPr sz="2800" b="1" spc="-10" dirty="0">
                <a:latin typeface="Times New Roman"/>
                <a:cs typeface="Times New Roman"/>
              </a:rPr>
              <a:t> (imperceivable)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82750" y="5938518"/>
            <a:ext cx="7074534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i="1" spc="-10" dirty="0">
                <a:latin typeface="TimesNewRomanPS-BoldItalicMT"/>
                <a:cs typeface="TimesNewRomanPS-BoldItalicMT"/>
              </a:rPr>
              <a:t>Consciousness</a:t>
            </a:r>
            <a:endParaRPr sz="3600">
              <a:latin typeface="TimesNewRomanPS-BoldItalicMT"/>
              <a:cs typeface="TimesNewRomanPS-BoldItalicMT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600" b="1" i="1" dirty="0">
                <a:latin typeface="TimesNewRomanPS-BoldItalicMT"/>
                <a:cs typeface="TimesNewRomanPS-BoldItalicMT"/>
              </a:rPr>
              <a:t>Successive Approximations to </a:t>
            </a:r>
            <a:r>
              <a:rPr sz="3600" b="1" i="1" spc="-10" dirty="0">
                <a:latin typeface="TimesNewRomanPS-BoldItalicMT"/>
                <a:cs typeface="TimesNewRomanPS-BoldItalicMT"/>
              </a:rPr>
              <a:t>Reality</a:t>
            </a:r>
            <a:endParaRPr sz="3600">
              <a:latin typeface="TimesNewRomanPS-BoldItalicMT"/>
              <a:cs typeface="TimesNewRomanPS-BoldItalic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18102" y="472693"/>
            <a:ext cx="14935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i="1" spc="-10" dirty="0">
                <a:latin typeface="TimesNewRomanPS-BoldItalicMT"/>
                <a:cs typeface="TimesNewRomanPS-BoldItalicMT"/>
              </a:rPr>
              <a:t>Reality</a:t>
            </a:r>
            <a:endParaRPr sz="4000">
              <a:latin typeface="TimesNewRomanPS-BoldItalicMT"/>
              <a:cs typeface="TimesNewRomanPS-BoldItalic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56501" y="3901680"/>
            <a:ext cx="22834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i="1" spc="-10" dirty="0">
                <a:latin typeface="TimesNewRomanPS-BoldItalicMT"/>
                <a:cs typeface="TimesNewRomanPS-BoldItalicMT"/>
              </a:rPr>
              <a:t>Perception</a:t>
            </a:r>
            <a:endParaRPr sz="4000">
              <a:latin typeface="TimesNewRomanPS-BoldItalicMT"/>
              <a:cs typeface="TimesNewRomanPS-BoldItalic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6290" y="3901680"/>
            <a:ext cx="24250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i="1" spc="-10" dirty="0">
                <a:latin typeface="TimesNewRomanPS-BoldItalicMT"/>
                <a:cs typeface="TimesNewRomanPS-BoldItalicMT"/>
              </a:rPr>
              <a:t>Conception</a:t>
            </a:r>
            <a:endParaRPr sz="4000">
              <a:latin typeface="TimesNewRomanPS-BoldItalicMT"/>
              <a:cs typeface="TimesNewRomanPS-BoldItalic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5501" y="1698752"/>
            <a:ext cx="5531485" cy="1232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NewRomanPS-BoldItalicMT"/>
                <a:cs typeface="TimesNewRomanPS-BoldItalicMT"/>
              </a:rPr>
              <a:t>Consciousness Preterational </a:t>
            </a:r>
            <a:r>
              <a:rPr sz="2400" b="1" i="1" spc="-10" dirty="0">
                <a:latin typeface="TimesNewRomanPS-BoldItalicMT"/>
                <a:cs typeface="TimesNewRomanPS-BoldItalicMT"/>
              </a:rPr>
              <a:t>Consciousness</a:t>
            </a:r>
            <a:endParaRPr sz="2400">
              <a:latin typeface="TimesNewRomanPS-BoldItalicMT"/>
              <a:cs typeface="TimesNewRomanPS-BoldItalic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NewRomanPS-BoldItalicMT"/>
              <a:cs typeface="TimesNewRomanPS-BoldItalicMT"/>
            </a:endParaRPr>
          </a:p>
          <a:p>
            <a:pPr marR="5715" algn="ctr">
              <a:lnSpc>
                <a:spcPct val="100000"/>
              </a:lnSpc>
            </a:pPr>
            <a:r>
              <a:rPr sz="2400" b="1" i="1" dirty="0">
                <a:latin typeface="TimesNewRomanPS-BoldItalicMT"/>
                <a:cs typeface="TimesNewRomanPS-BoldItalicMT"/>
              </a:rPr>
              <a:t>Preterational</a:t>
            </a:r>
            <a:r>
              <a:rPr sz="2400" b="1" i="1" spc="-65" dirty="0">
                <a:latin typeface="TimesNewRomanPS-BoldItalicMT"/>
                <a:cs typeface="TimesNewRomanPS-BoldItalicMT"/>
              </a:rPr>
              <a:t> </a:t>
            </a:r>
            <a:r>
              <a:rPr sz="2400" b="1" i="1" spc="-10" dirty="0">
                <a:latin typeface="TimesNewRomanPS-BoldItalicMT"/>
                <a:cs typeface="TimesNewRomanPS-BoldItalicMT"/>
              </a:rPr>
              <a:t>Consciousness</a:t>
            </a:r>
            <a:endParaRPr sz="2400">
              <a:latin typeface="TimesNewRomanPS-BoldItalicMT"/>
              <a:cs typeface="TimesNewRomanPS-BoldItalic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142873" y="1966460"/>
            <a:ext cx="1818639" cy="2166620"/>
            <a:chOff x="1142873" y="1966460"/>
            <a:chExt cx="1818639" cy="216662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635" y="1971223"/>
              <a:ext cx="982154" cy="205366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277874" y="1971223"/>
              <a:ext cx="852169" cy="802640"/>
            </a:xfrm>
            <a:custGeom>
              <a:avLst/>
              <a:gdLst/>
              <a:ahLst/>
              <a:cxnLst/>
              <a:rect l="l" t="t" r="r" b="b"/>
              <a:pathLst>
                <a:path w="852169" h="802639">
                  <a:moveTo>
                    <a:pt x="851915" y="19120"/>
                  </a:moveTo>
                  <a:lnTo>
                    <a:pt x="818386" y="8919"/>
                  </a:lnTo>
                  <a:lnTo>
                    <a:pt x="784074" y="2576"/>
                  </a:lnTo>
                  <a:lnTo>
                    <a:pt x="749087" y="0"/>
                  </a:lnTo>
                  <a:lnTo>
                    <a:pt x="713535" y="1099"/>
                  </a:lnTo>
                  <a:lnTo>
                    <a:pt x="641173" y="13958"/>
                  </a:lnTo>
                  <a:lnTo>
                    <a:pt x="604581" y="25534"/>
                  </a:lnTo>
                  <a:lnTo>
                    <a:pt x="567860" y="40419"/>
                  </a:lnTo>
                  <a:lnTo>
                    <a:pt x="531120" y="58522"/>
                  </a:lnTo>
                  <a:lnTo>
                    <a:pt x="494470" y="79751"/>
                  </a:lnTo>
                  <a:lnTo>
                    <a:pt x="458019" y="104014"/>
                  </a:lnTo>
                  <a:lnTo>
                    <a:pt x="421877" y="131220"/>
                  </a:lnTo>
                  <a:lnTo>
                    <a:pt x="386151" y="161277"/>
                  </a:lnTo>
                  <a:lnTo>
                    <a:pt x="350952" y="194094"/>
                  </a:lnTo>
                  <a:lnTo>
                    <a:pt x="316388" y="229579"/>
                  </a:lnTo>
                  <a:lnTo>
                    <a:pt x="282569" y="267640"/>
                  </a:lnTo>
                  <a:lnTo>
                    <a:pt x="249604" y="308186"/>
                  </a:lnTo>
                  <a:lnTo>
                    <a:pt x="217602" y="351125"/>
                  </a:lnTo>
                  <a:lnTo>
                    <a:pt x="186672" y="396366"/>
                  </a:lnTo>
                  <a:lnTo>
                    <a:pt x="156923" y="443816"/>
                  </a:lnTo>
                  <a:lnTo>
                    <a:pt x="128464" y="493386"/>
                  </a:lnTo>
                  <a:lnTo>
                    <a:pt x="101405" y="544982"/>
                  </a:lnTo>
                  <a:lnTo>
                    <a:pt x="75855" y="598514"/>
                  </a:lnTo>
                  <a:lnTo>
                    <a:pt x="51923" y="653889"/>
                  </a:lnTo>
                  <a:lnTo>
                    <a:pt x="29717" y="711016"/>
                  </a:lnTo>
                  <a:lnTo>
                    <a:pt x="14287" y="756736"/>
                  </a:lnTo>
                  <a:lnTo>
                    <a:pt x="0" y="802456"/>
                  </a:lnTo>
                  <a:lnTo>
                    <a:pt x="25580" y="746427"/>
                  </a:lnTo>
                  <a:lnTo>
                    <a:pt x="52748" y="692498"/>
                  </a:lnTo>
                  <a:lnTo>
                    <a:pt x="81389" y="640757"/>
                  </a:lnTo>
                  <a:lnTo>
                    <a:pt x="111388" y="591290"/>
                  </a:lnTo>
                  <a:lnTo>
                    <a:pt x="142629" y="544184"/>
                  </a:lnTo>
                  <a:lnTo>
                    <a:pt x="174998" y="499525"/>
                  </a:lnTo>
                  <a:lnTo>
                    <a:pt x="208379" y="457401"/>
                  </a:lnTo>
                  <a:lnTo>
                    <a:pt x="242659" y="417899"/>
                  </a:lnTo>
                  <a:lnTo>
                    <a:pt x="277721" y="381104"/>
                  </a:lnTo>
                  <a:lnTo>
                    <a:pt x="313450" y="347105"/>
                  </a:lnTo>
                  <a:lnTo>
                    <a:pt x="349733" y="315987"/>
                  </a:lnTo>
                  <a:lnTo>
                    <a:pt x="386453" y="287839"/>
                  </a:lnTo>
                  <a:lnTo>
                    <a:pt x="423496" y="262745"/>
                  </a:lnTo>
                  <a:lnTo>
                    <a:pt x="460747" y="240794"/>
                  </a:lnTo>
                  <a:lnTo>
                    <a:pt x="498091" y="222071"/>
                  </a:lnTo>
                  <a:lnTo>
                    <a:pt x="535412" y="206665"/>
                  </a:lnTo>
                  <a:lnTo>
                    <a:pt x="572597" y="194661"/>
                  </a:lnTo>
                  <a:lnTo>
                    <a:pt x="646094" y="181208"/>
                  </a:lnTo>
                  <a:lnTo>
                    <a:pt x="682177" y="179932"/>
                  </a:lnTo>
                  <a:lnTo>
                    <a:pt x="717663" y="182407"/>
                  </a:lnTo>
                  <a:lnTo>
                    <a:pt x="752437" y="188718"/>
                  </a:lnTo>
                  <a:lnTo>
                    <a:pt x="786383" y="198952"/>
                  </a:lnTo>
                  <a:lnTo>
                    <a:pt x="851915" y="191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47635" y="1971223"/>
              <a:ext cx="982344" cy="2054225"/>
            </a:xfrm>
            <a:custGeom>
              <a:avLst/>
              <a:gdLst/>
              <a:ahLst/>
              <a:cxnLst/>
              <a:rect l="l" t="t" r="r" b="b"/>
              <a:pathLst>
                <a:path w="982344" h="2054225">
                  <a:moveTo>
                    <a:pt x="982154" y="19120"/>
                  </a:moveTo>
                  <a:lnTo>
                    <a:pt x="948625" y="8919"/>
                  </a:lnTo>
                  <a:lnTo>
                    <a:pt x="914312" y="2576"/>
                  </a:lnTo>
                  <a:lnTo>
                    <a:pt x="879325" y="0"/>
                  </a:lnTo>
                  <a:lnTo>
                    <a:pt x="843773" y="1099"/>
                  </a:lnTo>
                  <a:lnTo>
                    <a:pt x="771411" y="13958"/>
                  </a:lnTo>
                  <a:lnTo>
                    <a:pt x="734819" y="25534"/>
                  </a:lnTo>
                  <a:lnTo>
                    <a:pt x="698099" y="40419"/>
                  </a:lnTo>
                  <a:lnTo>
                    <a:pt x="661359" y="58522"/>
                  </a:lnTo>
                  <a:lnTo>
                    <a:pt x="624709" y="79751"/>
                  </a:lnTo>
                  <a:lnTo>
                    <a:pt x="588258" y="104014"/>
                  </a:lnTo>
                  <a:lnTo>
                    <a:pt x="552115" y="131220"/>
                  </a:lnTo>
                  <a:lnTo>
                    <a:pt x="516389" y="161277"/>
                  </a:lnTo>
                  <a:lnTo>
                    <a:pt x="481190" y="194094"/>
                  </a:lnTo>
                  <a:lnTo>
                    <a:pt x="446626" y="229579"/>
                  </a:lnTo>
                  <a:lnTo>
                    <a:pt x="412807" y="267640"/>
                  </a:lnTo>
                  <a:lnTo>
                    <a:pt x="379842" y="308186"/>
                  </a:lnTo>
                  <a:lnTo>
                    <a:pt x="347840" y="351125"/>
                  </a:lnTo>
                  <a:lnTo>
                    <a:pt x="316910" y="396366"/>
                  </a:lnTo>
                  <a:lnTo>
                    <a:pt x="287161" y="443816"/>
                  </a:lnTo>
                  <a:lnTo>
                    <a:pt x="258703" y="493386"/>
                  </a:lnTo>
                  <a:lnTo>
                    <a:pt x="231644" y="544982"/>
                  </a:lnTo>
                  <a:lnTo>
                    <a:pt x="206094" y="598514"/>
                  </a:lnTo>
                  <a:lnTo>
                    <a:pt x="182161" y="653889"/>
                  </a:lnTo>
                  <a:lnTo>
                    <a:pt x="159956" y="711016"/>
                  </a:lnTo>
                  <a:lnTo>
                    <a:pt x="94424" y="891610"/>
                  </a:lnTo>
                  <a:lnTo>
                    <a:pt x="75078" y="947210"/>
                  </a:lnTo>
                  <a:lnTo>
                    <a:pt x="57956" y="1002814"/>
                  </a:lnTo>
                  <a:lnTo>
                    <a:pt x="43054" y="1058278"/>
                  </a:lnTo>
                  <a:lnTo>
                    <a:pt x="30367" y="1113456"/>
                  </a:lnTo>
                  <a:lnTo>
                    <a:pt x="19891" y="1168204"/>
                  </a:lnTo>
                  <a:lnTo>
                    <a:pt x="11620" y="1222378"/>
                  </a:lnTo>
                  <a:lnTo>
                    <a:pt x="5551" y="1275834"/>
                  </a:lnTo>
                  <a:lnTo>
                    <a:pt x="1679" y="1328425"/>
                  </a:lnTo>
                  <a:lnTo>
                    <a:pt x="0" y="1380009"/>
                  </a:lnTo>
                  <a:lnTo>
                    <a:pt x="507" y="1430440"/>
                  </a:lnTo>
                  <a:lnTo>
                    <a:pt x="3198" y="1479573"/>
                  </a:lnTo>
                  <a:lnTo>
                    <a:pt x="8068" y="1527265"/>
                  </a:lnTo>
                  <a:lnTo>
                    <a:pt x="15111" y="1573370"/>
                  </a:lnTo>
                  <a:lnTo>
                    <a:pt x="24324" y="1617744"/>
                  </a:lnTo>
                  <a:lnTo>
                    <a:pt x="35702" y="1660242"/>
                  </a:lnTo>
                  <a:lnTo>
                    <a:pt x="49240" y="1700720"/>
                  </a:lnTo>
                  <a:lnTo>
                    <a:pt x="64934" y="1739033"/>
                  </a:lnTo>
                  <a:lnTo>
                    <a:pt x="82779" y="1775037"/>
                  </a:lnTo>
                  <a:lnTo>
                    <a:pt x="102770" y="1808587"/>
                  </a:lnTo>
                  <a:lnTo>
                    <a:pt x="124904" y="1839538"/>
                  </a:lnTo>
                  <a:lnTo>
                    <a:pt x="46418" y="2053660"/>
                  </a:lnTo>
                  <a:lnTo>
                    <a:pt x="306260" y="1860874"/>
                  </a:lnTo>
                  <a:lnTo>
                    <a:pt x="269684" y="1444822"/>
                  </a:lnTo>
                  <a:lnTo>
                    <a:pt x="191198" y="1659706"/>
                  </a:lnTo>
                  <a:lnTo>
                    <a:pt x="168784" y="1628334"/>
                  </a:lnTo>
                  <a:lnTo>
                    <a:pt x="148543" y="1594259"/>
                  </a:lnTo>
                  <a:lnTo>
                    <a:pt x="130485" y="1557630"/>
                  </a:lnTo>
                  <a:lnTo>
                    <a:pt x="114624" y="1518595"/>
                  </a:lnTo>
                  <a:lnTo>
                    <a:pt x="100972" y="1477303"/>
                  </a:lnTo>
                  <a:lnTo>
                    <a:pt x="89541" y="1433900"/>
                  </a:lnTo>
                  <a:lnTo>
                    <a:pt x="80345" y="1388537"/>
                  </a:lnTo>
                  <a:lnTo>
                    <a:pt x="73396" y="1341360"/>
                  </a:lnTo>
                  <a:lnTo>
                    <a:pt x="68706" y="1292518"/>
                  </a:lnTo>
                  <a:lnTo>
                    <a:pt x="66288" y="1242158"/>
                  </a:lnTo>
                  <a:lnTo>
                    <a:pt x="66155" y="1190431"/>
                  </a:lnTo>
                  <a:lnTo>
                    <a:pt x="68318" y="1137482"/>
                  </a:lnTo>
                  <a:lnTo>
                    <a:pt x="72791" y="1083461"/>
                  </a:lnTo>
                  <a:lnTo>
                    <a:pt x="79586" y="1028516"/>
                  </a:lnTo>
                  <a:lnTo>
                    <a:pt x="88716" y="972795"/>
                  </a:lnTo>
                  <a:lnTo>
                    <a:pt x="100193" y="916446"/>
                  </a:lnTo>
                  <a:lnTo>
                    <a:pt x="114029" y="859617"/>
                  </a:lnTo>
                  <a:lnTo>
                    <a:pt x="130238" y="802456"/>
                  </a:lnTo>
                  <a:lnTo>
                    <a:pt x="155818" y="746427"/>
                  </a:lnTo>
                  <a:lnTo>
                    <a:pt x="182987" y="692498"/>
                  </a:lnTo>
                  <a:lnTo>
                    <a:pt x="211628" y="640757"/>
                  </a:lnTo>
                  <a:lnTo>
                    <a:pt x="241626" y="591290"/>
                  </a:lnTo>
                  <a:lnTo>
                    <a:pt x="272867" y="544184"/>
                  </a:lnTo>
                  <a:lnTo>
                    <a:pt x="305236" y="499525"/>
                  </a:lnTo>
                  <a:lnTo>
                    <a:pt x="338618" y="457401"/>
                  </a:lnTo>
                  <a:lnTo>
                    <a:pt x="372897" y="417899"/>
                  </a:lnTo>
                  <a:lnTo>
                    <a:pt x="407959" y="381104"/>
                  </a:lnTo>
                  <a:lnTo>
                    <a:pt x="443689" y="347105"/>
                  </a:lnTo>
                  <a:lnTo>
                    <a:pt x="479971" y="315987"/>
                  </a:lnTo>
                  <a:lnTo>
                    <a:pt x="516692" y="287839"/>
                  </a:lnTo>
                  <a:lnTo>
                    <a:pt x="553735" y="262745"/>
                  </a:lnTo>
                  <a:lnTo>
                    <a:pt x="590986" y="240794"/>
                  </a:lnTo>
                  <a:lnTo>
                    <a:pt x="628329" y="222071"/>
                  </a:lnTo>
                  <a:lnTo>
                    <a:pt x="665651" y="206665"/>
                  </a:lnTo>
                  <a:lnTo>
                    <a:pt x="702835" y="194661"/>
                  </a:lnTo>
                  <a:lnTo>
                    <a:pt x="776332" y="181208"/>
                  </a:lnTo>
                  <a:lnTo>
                    <a:pt x="812415" y="179932"/>
                  </a:lnTo>
                  <a:lnTo>
                    <a:pt x="847901" y="182407"/>
                  </a:lnTo>
                  <a:lnTo>
                    <a:pt x="882675" y="188718"/>
                  </a:lnTo>
                  <a:lnTo>
                    <a:pt x="916622" y="198952"/>
                  </a:lnTo>
                  <a:lnTo>
                    <a:pt x="982154" y="19120"/>
                  </a:lnTo>
                  <a:close/>
                </a:path>
                <a:path w="982344" h="2054225">
                  <a:moveTo>
                    <a:pt x="159956" y="711778"/>
                  </a:moveTo>
                  <a:lnTo>
                    <a:pt x="152098" y="734198"/>
                  </a:lnTo>
                  <a:lnTo>
                    <a:pt x="144525" y="756832"/>
                  </a:lnTo>
                  <a:lnTo>
                    <a:pt x="137239" y="779608"/>
                  </a:lnTo>
                  <a:lnTo>
                    <a:pt x="130238" y="80245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57858" y="2669716"/>
              <a:ext cx="898701" cy="145803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163318" y="2669716"/>
              <a:ext cx="793750" cy="508000"/>
            </a:xfrm>
            <a:custGeom>
              <a:avLst/>
              <a:gdLst/>
              <a:ahLst/>
              <a:cxnLst/>
              <a:rect l="l" t="t" r="r" b="b"/>
              <a:pathLst>
                <a:path w="793750" h="508000">
                  <a:moveTo>
                    <a:pt x="793241" y="36907"/>
                  </a:moveTo>
                  <a:lnTo>
                    <a:pt x="754340" y="21745"/>
                  </a:lnTo>
                  <a:lnTo>
                    <a:pt x="714604" y="10600"/>
                  </a:lnTo>
                  <a:lnTo>
                    <a:pt x="674201" y="3381"/>
                  </a:lnTo>
                  <a:lnTo>
                    <a:pt x="633302" y="0"/>
                  </a:lnTo>
                  <a:lnTo>
                    <a:pt x="592076" y="366"/>
                  </a:lnTo>
                  <a:lnTo>
                    <a:pt x="550694" y="4392"/>
                  </a:lnTo>
                  <a:lnTo>
                    <a:pt x="509326" y="11986"/>
                  </a:lnTo>
                  <a:lnTo>
                    <a:pt x="468141" y="23061"/>
                  </a:lnTo>
                  <a:lnTo>
                    <a:pt x="427308" y="37526"/>
                  </a:lnTo>
                  <a:lnTo>
                    <a:pt x="386999" y="55293"/>
                  </a:lnTo>
                  <a:lnTo>
                    <a:pt x="347382" y="76271"/>
                  </a:lnTo>
                  <a:lnTo>
                    <a:pt x="308627" y="100373"/>
                  </a:lnTo>
                  <a:lnTo>
                    <a:pt x="270905" y="127507"/>
                  </a:lnTo>
                  <a:lnTo>
                    <a:pt x="234385" y="157585"/>
                  </a:lnTo>
                  <a:lnTo>
                    <a:pt x="199237" y="190517"/>
                  </a:lnTo>
                  <a:lnTo>
                    <a:pt x="165631" y="226215"/>
                  </a:lnTo>
                  <a:lnTo>
                    <a:pt x="133736" y="264588"/>
                  </a:lnTo>
                  <a:lnTo>
                    <a:pt x="103723" y="305548"/>
                  </a:lnTo>
                  <a:lnTo>
                    <a:pt x="75761" y="349005"/>
                  </a:lnTo>
                  <a:lnTo>
                    <a:pt x="50020" y="394870"/>
                  </a:lnTo>
                  <a:lnTo>
                    <a:pt x="26669" y="443053"/>
                  </a:lnTo>
                  <a:lnTo>
                    <a:pt x="0" y="507823"/>
                  </a:lnTo>
                  <a:lnTo>
                    <a:pt x="27799" y="460781"/>
                  </a:lnTo>
                  <a:lnTo>
                    <a:pt x="57890" y="416452"/>
                  </a:lnTo>
                  <a:lnTo>
                    <a:pt x="90081" y="374924"/>
                  </a:lnTo>
                  <a:lnTo>
                    <a:pt x="124184" y="336288"/>
                  </a:lnTo>
                  <a:lnTo>
                    <a:pt x="160006" y="300633"/>
                  </a:lnTo>
                  <a:lnTo>
                    <a:pt x="197357" y="268050"/>
                  </a:lnTo>
                  <a:lnTo>
                    <a:pt x="236046" y="238628"/>
                  </a:lnTo>
                  <a:lnTo>
                    <a:pt x="275884" y="212458"/>
                  </a:lnTo>
                  <a:lnTo>
                    <a:pt x="316678" y="189629"/>
                  </a:lnTo>
                  <a:lnTo>
                    <a:pt x="358239" y="170232"/>
                  </a:lnTo>
                  <a:lnTo>
                    <a:pt x="400377" y="154356"/>
                  </a:lnTo>
                  <a:lnTo>
                    <a:pt x="442899" y="142092"/>
                  </a:lnTo>
                  <a:lnTo>
                    <a:pt x="485616" y="133529"/>
                  </a:lnTo>
                  <a:lnTo>
                    <a:pt x="528337" y="128758"/>
                  </a:lnTo>
                  <a:lnTo>
                    <a:pt x="570871" y="127868"/>
                  </a:lnTo>
                  <a:lnTo>
                    <a:pt x="613028" y="130950"/>
                  </a:lnTo>
                  <a:lnTo>
                    <a:pt x="654617" y="138093"/>
                  </a:lnTo>
                  <a:lnTo>
                    <a:pt x="695448" y="149387"/>
                  </a:lnTo>
                  <a:lnTo>
                    <a:pt x="735329" y="164923"/>
                  </a:lnTo>
                  <a:lnTo>
                    <a:pt x="793241" y="36907"/>
                  </a:lnTo>
                  <a:close/>
                </a:path>
              </a:pathLst>
            </a:custGeom>
            <a:solidFill>
              <a:srgbClr val="CDA4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57858" y="2669716"/>
              <a:ext cx="899160" cy="1458595"/>
            </a:xfrm>
            <a:custGeom>
              <a:avLst/>
              <a:gdLst/>
              <a:ahLst/>
              <a:cxnLst/>
              <a:rect l="l" t="t" r="r" b="b"/>
              <a:pathLst>
                <a:path w="899160" h="1458595">
                  <a:moveTo>
                    <a:pt x="898701" y="36907"/>
                  </a:moveTo>
                  <a:lnTo>
                    <a:pt x="859800" y="21745"/>
                  </a:lnTo>
                  <a:lnTo>
                    <a:pt x="820063" y="10600"/>
                  </a:lnTo>
                  <a:lnTo>
                    <a:pt x="779660" y="3381"/>
                  </a:lnTo>
                  <a:lnTo>
                    <a:pt x="738761" y="0"/>
                  </a:lnTo>
                  <a:lnTo>
                    <a:pt x="697536" y="366"/>
                  </a:lnTo>
                  <a:lnTo>
                    <a:pt x="656154" y="4392"/>
                  </a:lnTo>
                  <a:lnTo>
                    <a:pt x="614786" y="11986"/>
                  </a:lnTo>
                  <a:lnTo>
                    <a:pt x="573600" y="23061"/>
                  </a:lnTo>
                  <a:lnTo>
                    <a:pt x="532768" y="37526"/>
                  </a:lnTo>
                  <a:lnTo>
                    <a:pt x="492458" y="55293"/>
                  </a:lnTo>
                  <a:lnTo>
                    <a:pt x="452841" y="76271"/>
                  </a:lnTo>
                  <a:lnTo>
                    <a:pt x="414087" y="100373"/>
                  </a:lnTo>
                  <a:lnTo>
                    <a:pt x="376365" y="127507"/>
                  </a:lnTo>
                  <a:lnTo>
                    <a:pt x="339845" y="157585"/>
                  </a:lnTo>
                  <a:lnTo>
                    <a:pt x="304697" y="190517"/>
                  </a:lnTo>
                  <a:lnTo>
                    <a:pt x="271090" y="226215"/>
                  </a:lnTo>
                  <a:lnTo>
                    <a:pt x="239195" y="264588"/>
                  </a:lnTo>
                  <a:lnTo>
                    <a:pt x="209182" y="305548"/>
                  </a:lnTo>
                  <a:lnTo>
                    <a:pt x="181220" y="349005"/>
                  </a:lnTo>
                  <a:lnTo>
                    <a:pt x="155479" y="394870"/>
                  </a:lnTo>
                  <a:lnTo>
                    <a:pt x="132129" y="443053"/>
                  </a:lnTo>
                  <a:lnTo>
                    <a:pt x="74217" y="571069"/>
                  </a:lnTo>
                  <a:lnTo>
                    <a:pt x="53738" y="620958"/>
                  </a:lnTo>
                  <a:lnTo>
                    <a:pt x="36581" y="671327"/>
                  </a:lnTo>
                  <a:lnTo>
                    <a:pt x="22729" y="721956"/>
                  </a:lnTo>
                  <a:lnTo>
                    <a:pt x="12162" y="772630"/>
                  </a:lnTo>
                  <a:lnTo>
                    <a:pt x="4863" y="823129"/>
                  </a:lnTo>
                  <a:lnTo>
                    <a:pt x="815" y="873236"/>
                  </a:lnTo>
                  <a:lnTo>
                    <a:pt x="0" y="922734"/>
                  </a:lnTo>
                  <a:lnTo>
                    <a:pt x="2399" y="971404"/>
                  </a:lnTo>
                  <a:lnTo>
                    <a:pt x="7995" y="1019030"/>
                  </a:lnTo>
                  <a:lnTo>
                    <a:pt x="16769" y="1065394"/>
                  </a:lnTo>
                  <a:lnTo>
                    <a:pt x="28705" y="1110277"/>
                  </a:lnTo>
                  <a:lnTo>
                    <a:pt x="43785" y="1153463"/>
                  </a:lnTo>
                  <a:lnTo>
                    <a:pt x="61989" y="1194733"/>
                  </a:lnTo>
                  <a:lnTo>
                    <a:pt x="83302" y="1233870"/>
                  </a:lnTo>
                  <a:lnTo>
                    <a:pt x="107703" y="1270657"/>
                  </a:lnTo>
                  <a:lnTo>
                    <a:pt x="135177" y="1304875"/>
                  </a:lnTo>
                  <a:lnTo>
                    <a:pt x="66597" y="1458037"/>
                  </a:lnTo>
                  <a:lnTo>
                    <a:pt x="310437" y="1349833"/>
                  </a:lnTo>
                  <a:lnTo>
                    <a:pt x="260907" y="1023697"/>
                  </a:lnTo>
                  <a:lnTo>
                    <a:pt x="192327" y="1176859"/>
                  </a:lnTo>
                  <a:lnTo>
                    <a:pt x="165570" y="1143556"/>
                  </a:lnTo>
                  <a:lnTo>
                    <a:pt x="141702" y="1107789"/>
                  </a:lnTo>
                  <a:lnTo>
                    <a:pt x="120748" y="1069752"/>
                  </a:lnTo>
                  <a:lnTo>
                    <a:pt x="102732" y="1029642"/>
                  </a:lnTo>
                  <a:lnTo>
                    <a:pt x="87679" y="987657"/>
                  </a:lnTo>
                  <a:lnTo>
                    <a:pt x="75613" y="943991"/>
                  </a:lnTo>
                  <a:lnTo>
                    <a:pt x="66559" y="898843"/>
                  </a:lnTo>
                  <a:lnTo>
                    <a:pt x="60540" y="852407"/>
                  </a:lnTo>
                  <a:lnTo>
                    <a:pt x="57581" y="804881"/>
                  </a:lnTo>
                  <a:lnTo>
                    <a:pt x="57707" y="756460"/>
                  </a:lnTo>
                  <a:lnTo>
                    <a:pt x="60942" y="707342"/>
                  </a:lnTo>
                  <a:lnTo>
                    <a:pt x="67310" y="657723"/>
                  </a:lnTo>
                  <a:lnTo>
                    <a:pt x="76836" y="607799"/>
                  </a:lnTo>
                  <a:lnTo>
                    <a:pt x="89544" y="557767"/>
                  </a:lnTo>
                  <a:lnTo>
                    <a:pt x="105459" y="507823"/>
                  </a:lnTo>
                  <a:lnTo>
                    <a:pt x="133258" y="460781"/>
                  </a:lnTo>
                  <a:lnTo>
                    <a:pt x="163349" y="416452"/>
                  </a:lnTo>
                  <a:lnTo>
                    <a:pt x="195541" y="374924"/>
                  </a:lnTo>
                  <a:lnTo>
                    <a:pt x="229643" y="336288"/>
                  </a:lnTo>
                  <a:lnTo>
                    <a:pt x="265465" y="300633"/>
                  </a:lnTo>
                  <a:lnTo>
                    <a:pt x="302816" y="268050"/>
                  </a:lnTo>
                  <a:lnTo>
                    <a:pt x="341506" y="238628"/>
                  </a:lnTo>
                  <a:lnTo>
                    <a:pt x="381343" y="212458"/>
                  </a:lnTo>
                  <a:lnTo>
                    <a:pt x="422138" y="189629"/>
                  </a:lnTo>
                  <a:lnTo>
                    <a:pt x="463699" y="170232"/>
                  </a:lnTo>
                  <a:lnTo>
                    <a:pt x="505836" y="154356"/>
                  </a:lnTo>
                  <a:lnTo>
                    <a:pt x="548359" y="142092"/>
                  </a:lnTo>
                  <a:lnTo>
                    <a:pt x="591076" y="133529"/>
                  </a:lnTo>
                  <a:lnTo>
                    <a:pt x="633797" y="128758"/>
                  </a:lnTo>
                  <a:lnTo>
                    <a:pt x="676331" y="127868"/>
                  </a:lnTo>
                  <a:lnTo>
                    <a:pt x="718488" y="130950"/>
                  </a:lnTo>
                  <a:lnTo>
                    <a:pt x="760077" y="138093"/>
                  </a:lnTo>
                  <a:lnTo>
                    <a:pt x="800908" y="149387"/>
                  </a:lnTo>
                  <a:lnTo>
                    <a:pt x="840789" y="164923"/>
                  </a:lnTo>
                  <a:lnTo>
                    <a:pt x="898701" y="36907"/>
                  </a:lnTo>
                  <a:close/>
                </a:path>
                <a:path w="899160" h="1458595">
                  <a:moveTo>
                    <a:pt x="132129" y="443053"/>
                  </a:moveTo>
                  <a:lnTo>
                    <a:pt x="124962" y="459067"/>
                  </a:lnTo>
                  <a:lnTo>
                    <a:pt x="118223" y="475152"/>
                  </a:lnTo>
                  <a:lnTo>
                    <a:pt x="111769" y="491380"/>
                  </a:lnTo>
                  <a:lnTo>
                    <a:pt x="105459" y="507823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443799" y="1214437"/>
            <a:ext cx="7705090" cy="4657725"/>
            <a:chOff x="1443799" y="1214437"/>
            <a:chExt cx="7705090" cy="4657725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51876" y="1883663"/>
              <a:ext cx="883440" cy="203149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679180" y="2836163"/>
              <a:ext cx="356235" cy="1079500"/>
            </a:xfrm>
            <a:custGeom>
              <a:avLst/>
              <a:gdLst/>
              <a:ahLst/>
              <a:cxnLst/>
              <a:rect l="l" t="t" r="r" b="b"/>
              <a:pathLst>
                <a:path w="356234" h="1079500">
                  <a:moveTo>
                    <a:pt x="356136" y="523522"/>
                  </a:moveTo>
                  <a:lnTo>
                    <a:pt x="355942" y="471519"/>
                  </a:lnTo>
                  <a:lnTo>
                    <a:pt x="353329" y="418373"/>
                  </a:lnTo>
                  <a:lnTo>
                    <a:pt x="348264" y="364233"/>
                  </a:lnTo>
                  <a:lnTo>
                    <a:pt x="340712" y="309248"/>
                  </a:lnTo>
                  <a:lnTo>
                    <a:pt x="330642" y="253565"/>
                  </a:lnTo>
                  <a:lnTo>
                    <a:pt x="318020" y="197334"/>
                  </a:lnTo>
                  <a:lnTo>
                    <a:pt x="302813" y="140703"/>
                  </a:lnTo>
                  <a:lnTo>
                    <a:pt x="284988" y="83819"/>
                  </a:lnTo>
                  <a:lnTo>
                    <a:pt x="269938" y="41624"/>
                  </a:lnTo>
                  <a:lnTo>
                    <a:pt x="253746" y="0"/>
                  </a:lnTo>
                  <a:lnTo>
                    <a:pt x="268050" y="58352"/>
                  </a:lnTo>
                  <a:lnTo>
                    <a:pt x="279609" y="116099"/>
                  </a:lnTo>
                  <a:lnTo>
                    <a:pt x="288468" y="173089"/>
                  </a:lnTo>
                  <a:lnTo>
                    <a:pt x="294667" y="229170"/>
                  </a:lnTo>
                  <a:lnTo>
                    <a:pt x="298249" y="284189"/>
                  </a:lnTo>
                  <a:lnTo>
                    <a:pt x="299258" y="337994"/>
                  </a:lnTo>
                  <a:lnTo>
                    <a:pt x="297734" y="390434"/>
                  </a:lnTo>
                  <a:lnTo>
                    <a:pt x="293722" y="441357"/>
                  </a:lnTo>
                  <a:lnTo>
                    <a:pt x="287263" y="490611"/>
                  </a:lnTo>
                  <a:lnTo>
                    <a:pt x="278400" y="538042"/>
                  </a:lnTo>
                  <a:lnTo>
                    <a:pt x="267176" y="583501"/>
                  </a:lnTo>
                  <a:lnTo>
                    <a:pt x="253632" y="626834"/>
                  </a:lnTo>
                  <a:lnTo>
                    <a:pt x="237812" y="667890"/>
                  </a:lnTo>
                  <a:lnTo>
                    <a:pt x="219758" y="706516"/>
                  </a:lnTo>
                  <a:lnTo>
                    <a:pt x="199512" y="742561"/>
                  </a:lnTo>
                  <a:lnTo>
                    <a:pt x="177117" y="775872"/>
                  </a:lnTo>
                  <a:lnTo>
                    <a:pt x="152616" y="806298"/>
                  </a:lnTo>
                  <a:lnTo>
                    <a:pt x="126051" y="833687"/>
                  </a:lnTo>
                  <a:lnTo>
                    <a:pt x="66898" y="878744"/>
                  </a:lnTo>
                  <a:lnTo>
                    <a:pt x="0" y="909827"/>
                  </a:lnTo>
                  <a:lnTo>
                    <a:pt x="57150" y="1078991"/>
                  </a:lnTo>
                  <a:lnTo>
                    <a:pt x="123304" y="1048424"/>
                  </a:lnTo>
                  <a:lnTo>
                    <a:pt x="181765" y="1004375"/>
                  </a:lnTo>
                  <a:lnTo>
                    <a:pt x="232267" y="948035"/>
                  </a:lnTo>
                  <a:lnTo>
                    <a:pt x="254450" y="915626"/>
                  </a:lnTo>
                  <a:lnTo>
                    <a:pt x="274545" y="880589"/>
                  </a:lnTo>
                  <a:lnTo>
                    <a:pt x="292518" y="843074"/>
                  </a:lnTo>
                  <a:lnTo>
                    <a:pt x="308336" y="803227"/>
                  </a:lnTo>
                  <a:lnTo>
                    <a:pt x="321966" y="761199"/>
                  </a:lnTo>
                  <a:lnTo>
                    <a:pt x="333374" y="717137"/>
                  </a:lnTo>
                  <a:lnTo>
                    <a:pt x="342529" y="671189"/>
                  </a:lnTo>
                  <a:lnTo>
                    <a:pt x="349396" y="623506"/>
                  </a:lnTo>
                  <a:lnTo>
                    <a:pt x="353943" y="574233"/>
                  </a:lnTo>
                  <a:lnTo>
                    <a:pt x="356136" y="523522"/>
                  </a:lnTo>
                  <a:close/>
                </a:path>
              </a:pathLst>
            </a:custGeom>
            <a:solidFill>
              <a:srgbClr val="29A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151876" y="1883663"/>
              <a:ext cx="883919" cy="2032000"/>
            </a:xfrm>
            <a:custGeom>
              <a:avLst/>
              <a:gdLst/>
              <a:ahLst/>
              <a:cxnLst/>
              <a:rect l="l" t="t" r="r" b="b"/>
              <a:pathLst>
                <a:path w="883920" h="2032000">
                  <a:moveTo>
                    <a:pt x="584453" y="2031491"/>
                  </a:moveTo>
                  <a:lnTo>
                    <a:pt x="650608" y="2000924"/>
                  </a:lnTo>
                  <a:lnTo>
                    <a:pt x="709069" y="1956875"/>
                  </a:lnTo>
                  <a:lnTo>
                    <a:pt x="759571" y="1900535"/>
                  </a:lnTo>
                  <a:lnTo>
                    <a:pt x="781754" y="1868126"/>
                  </a:lnTo>
                  <a:lnTo>
                    <a:pt x="801849" y="1833089"/>
                  </a:lnTo>
                  <a:lnTo>
                    <a:pt x="819822" y="1795574"/>
                  </a:lnTo>
                  <a:lnTo>
                    <a:pt x="835640" y="1755727"/>
                  </a:lnTo>
                  <a:lnTo>
                    <a:pt x="849270" y="1713699"/>
                  </a:lnTo>
                  <a:lnTo>
                    <a:pt x="860678" y="1669637"/>
                  </a:lnTo>
                  <a:lnTo>
                    <a:pt x="869833" y="1623689"/>
                  </a:lnTo>
                  <a:lnTo>
                    <a:pt x="876700" y="1576006"/>
                  </a:lnTo>
                  <a:lnTo>
                    <a:pt x="881247" y="1526733"/>
                  </a:lnTo>
                  <a:lnTo>
                    <a:pt x="883440" y="1476022"/>
                  </a:lnTo>
                  <a:lnTo>
                    <a:pt x="883246" y="1424019"/>
                  </a:lnTo>
                  <a:lnTo>
                    <a:pt x="880633" y="1370873"/>
                  </a:lnTo>
                  <a:lnTo>
                    <a:pt x="875568" y="1316733"/>
                  </a:lnTo>
                  <a:lnTo>
                    <a:pt x="868016" y="1261748"/>
                  </a:lnTo>
                  <a:lnTo>
                    <a:pt x="857946" y="1206065"/>
                  </a:lnTo>
                  <a:lnTo>
                    <a:pt x="845324" y="1149834"/>
                  </a:lnTo>
                  <a:lnTo>
                    <a:pt x="830117" y="1093203"/>
                  </a:lnTo>
                  <a:lnTo>
                    <a:pt x="812292" y="1036319"/>
                  </a:lnTo>
                  <a:lnTo>
                    <a:pt x="755142" y="867156"/>
                  </a:lnTo>
                  <a:lnTo>
                    <a:pt x="735497" y="812647"/>
                  </a:lnTo>
                  <a:lnTo>
                    <a:pt x="713932" y="759647"/>
                  </a:lnTo>
                  <a:lnTo>
                    <a:pt x="690553" y="708275"/>
                  </a:lnTo>
                  <a:lnTo>
                    <a:pt x="665465" y="658645"/>
                  </a:lnTo>
                  <a:lnTo>
                    <a:pt x="638775" y="610875"/>
                  </a:lnTo>
                  <a:lnTo>
                    <a:pt x="610589" y="565082"/>
                  </a:lnTo>
                  <a:lnTo>
                    <a:pt x="581012" y="521381"/>
                  </a:lnTo>
                  <a:lnTo>
                    <a:pt x="550150" y="479890"/>
                  </a:lnTo>
                  <a:lnTo>
                    <a:pt x="518110" y="440726"/>
                  </a:lnTo>
                  <a:lnTo>
                    <a:pt x="484998" y="404004"/>
                  </a:lnTo>
                  <a:lnTo>
                    <a:pt x="450919" y="369842"/>
                  </a:lnTo>
                  <a:lnTo>
                    <a:pt x="415979" y="338357"/>
                  </a:lnTo>
                  <a:lnTo>
                    <a:pt x="380285" y="309664"/>
                  </a:lnTo>
                  <a:lnTo>
                    <a:pt x="343942" y="283881"/>
                  </a:lnTo>
                  <a:lnTo>
                    <a:pt x="307057" y="261124"/>
                  </a:lnTo>
                  <a:lnTo>
                    <a:pt x="269735" y="241510"/>
                  </a:lnTo>
                  <a:lnTo>
                    <a:pt x="232082" y="225155"/>
                  </a:lnTo>
                  <a:lnTo>
                    <a:pt x="194205" y="212177"/>
                  </a:lnTo>
                  <a:lnTo>
                    <a:pt x="156209" y="202692"/>
                  </a:lnTo>
                  <a:lnTo>
                    <a:pt x="87629" y="0"/>
                  </a:lnTo>
                  <a:lnTo>
                    <a:pt x="0" y="296418"/>
                  </a:lnTo>
                  <a:lnTo>
                    <a:pt x="281177" y="574548"/>
                  </a:lnTo>
                  <a:lnTo>
                    <a:pt x="213359" y="371856"/>
                  </a:lnTo>
                  <a:lnTo>
                    <a:pt x="252083" y="381525"/>
                  </a:lnTo>
                  <a:lnTo>
                    <a:pt x="290723" y="394856"/>
                  </a:lnTo>
                  <a:lnTo>
                    <a:pt x="329161" y="411728"/>
                  </a:lnTo>
                  <a:lnTo>
                    <a:pt x="367282" y="432020"/>
                  </a:lnTo>
                  <a:lnTo>
                    <a:pt x="404969" y="455613"/>
                  </a:lnTo>
                  <a:lnTo>
                    <a:pt x="442107" y="482388"/>
                  </a:lnTo>
                  <a:lnTo>
                    <a:pt x="478578" y="512222"/>
                  </a:lnTo>
                  <a:lnTo>
                    <a:pt x="514266" y="544998"/>
                  </a:lnTo>
                  <a:lnTo>
                    <a:pt x="549055" y="580594"/>
                  </a:lnTo>
                  <a:lnTo>
                    <a:pt x="582829" y="618891"/>
                  </a:lnTo>
                  <a:lnTo>
                    <a:pt x="615472" y="659768"/>
                  </a:lnTo>
                  <a:lnTo>
                    <a:pt x="646867" y="703105"/>
                  </a:lnTo>
                  <a:lnTo>
                    <a:pt x="676897" y="748784"/>
                  </a:lnTo>
                  <a:lnTo>
                    <a:pt x="705447" y="796682"/>
                  </a:lnTo>
                  <a:lnTo>
                    <a:pt x="732400" y="846681"/>
                  </a:lnTo>
                  <a:lnTo>
                    <a:pt x="757639" y="898660"/>
                  </a:lnTo>
                  <a:lnTo>
                    <a:pt x="781050" y="952500"/>
                  </a:lnTo>
                  <a:lnTo>
                    <a:pt x="795354" y="1010852"/>
                  </a:lnTo>
                  <a:lnTo>
                    <a:pt x="806913" y="1068599"/>
                  </a:lnTo>
                  <a:lnTo>
                    <a:pt x="815772" y="1125589"/>
                  </a:lnTo>
                  <a:lnTo>
                    <a:pt x="821971" y="1181670"/>
                  </a:lnTo>
                  <a:lnTo>
                    <a:pt x="825553" y="1236689"/>
                  </a:lnTo>
                  <a:lnTo>
                    <a:pt x="826562" y="1290494"/>
                  </a:lnTo>
                  <a:lnTo>
                    <a:pt x="825038" y="1342934"/>
                  </a:lnTo>
                  <a:lnTo>
                    <a:pt x="821026" y="1393857"/>
                  </a:lnTo>
                  <a:lnTo>
                    <a:pt x="814567" y="1443111"/>
                  </a:lnTo>
                  <a:lnTo>
                    <a:pt x="805704" y="1490542"/>
                  </a:lnTo>
                  <a:lnTo>
                    <a:pt x="794480" y="1536001"/>
                  </a:lnTo>
                  <a:lnTo>
                    <a:pt x="780936" y="1579334"/>
                  </a:lnTo>
                  <a:lnTo>
                    <a:pt x="765116" y="1620390"/>
                  </a:lnTo>
                  <a:lnTo>
                    <a:pt x="747062" y="1659016"/>
                  </a:lnTo>
                  <a:lnTo>
                    <a:pt x="726816" y="1695061"/>
                  </a:lnTo>
                  <a:lnTo>
                    <a:pt x="704421" y="1728372"/>
                  </a:lnTo>
                  <a:lnTo>
                    <a:pt x="679920" y="1758798"/>
                  </a:lnTo>
                  <a:lnTo>
                    <a:pt x="653355" y="1786187"/>
                  </a:lnTo>
                  <a:lnTo>
                    <a:pt x="594202" y="1831244"/>
                  </a:lnTo>
                  <a:lnTo>
                    <a:pt x="527303" y="1862327"/>
                  </a:lnTo>
                  <a:lnTo>
                    <a:pt x="584453" y="2031491"/>
                  </a:lnTo>
                  <a:close/>
                </a:path>
                <a:path w="883920" h="2032000">
                  <a:moveTo>
                    <a:pt x="812292" y="1036319"/>
                  </a:moveTo>
                  <a:lnTo>
                    <a:pt x="804838" y="1015186"/>
                  </a:lnTo>
                  <a:lnTo>
                    <a:pt x="797242" y="994124"/>
                  </a:lnTo>
                  <a:lnTo>
                    <a:pt x="789360" y="973204"/>
                  </a:lnTo>
                  <a:lnTo>
                    <a:pt x="781050" y="9525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48561" y="4644390"/>
              <a:ext cx="7695437" cy="122301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448561" y="4644390"/>
              <a:ext cx="3493770" cy="1222375"/>
            </a:xfrm>
            <a:custGeom>
              <a:avLst/>
              <a:gdLst/>
              <a:ahLst/>
              <a:cxnLst/>
              <a:rect l="l" t="t" r="r" b="b"/>
              <a:pathLst>
                <a:path w="3493770" h="1222375">
                  <a:moveTo>
                    <a:pt x="3493770" y="1221486"/>
                  </a:moveTo>
                  <a:lnTo>
                    <a:pt x="3424791" y="1219925"/>
                  </a:lnTo>
                  <a:lnTo>
                    <a:pt x="3356211" y="1217860"/>
                  </a:lnTo>
                  <a:lnTo>
                    <a:pt x="3288043" y="1215296"/>
                  </a:lnTo>
                  <a:lnTo>
                    <a:pt x="3220301" y="1212237"/>
                  </a:lnTo>
                  <a:lnTo>
                    <a:pt x="3152998" y="1208689"/>
                  </a:lnTo>
                  <a:lnTo>
                    <a:pt x="3086147" y="1204658"/>
                  </a:lnTo>
                  <a:lnTo>
                    <a:pt x="3019761" y="1200147"/>
                  </a:lnTo>
                  <a:lnTo>
                    <a:pt x="2953855" y="1195162"/>
                  </a:lnTo>
                  <a:lnTo>
                    <a:pt x="2888440" y="1189709"/>
                  </a:lnTo>
                  <a:lnTo>
                    <a:pt x="2823532" y="1183792"/>
                  </a:lnTo>
                  <a:lnTo>
                    <a:pt x="2759142" y="1177416"/>
                  </a:lnTo>
                  <a:lnTo>
                    <a:pt x="2695284" y="1170587"/>
                  </a:lnTo>
                  <a:lnTo>
                    <a:pt x="2631971" y="1163310"/>
                  </a:lnTo>
                  <a:lnTo>
                    <a:pt x="2569218" y="1155591"/>
                  </a:lnTo>
                  <a:lnTo>
                    <a:pt x="2507037" y="1147433"/>
                  </a:lnTo>
                  <a:lnTo>
                    <a:pt x="2445441" y="1138842"/>
                  </a:lnTo>
                  <a:lnTo>
                    <a:pt x="2384444" y="1129824"/>
                  </a:lnTo>
                  <a:lnTo>
                    <a:pt x="2324059" y="1120383"/>
                  </a:lnTo>
                  <a:lnTo>
                    <a:pt x="2264300" y="1110524"/>
                  </a:lnTo>
                  <a:lnTo>
                    <a:pt x="2205179" y="1100254"/>
                  </a:lnTo>
                  <a:lnTo>
                    <a:pt x="2146711" y="1089576"/>
                  </a:lnTo>
                  <a:lnTo>
                    <a:pt x="2088908" y="1078496"/>
                  </a:lnTo>
                  <a:lnTo>
                    <a:pt x="2031784" y="1067019"/>
                  </a:lnTo>
                  <a:lnTo>
                    <a:pt x="1975352" y="1055151"/>
                  </a:lnTo>
                  <a:lnTo>
                    <a:pt x="1919626" y="1042896"/>
                  </a:lnTo>
                  <a:lnTo>
                    <a:pt x="1864618" y="1030259"/>
                  </a:lnTo>
                  <a:lnTo>
                    <a:pt x="1810343" y="1017246"/>
                  </a:lnTo>
                  <a:lnTo>
                    <a:pt x="1756813" y="1003862"/>
                  </a:lnTo>
                  <a:lnTo>
                    <a:pt x="1704041" y="990111"/>
                  </a:lnTo>
                  <a:lnTo>
                    <a:pt x="1652042" y="975999"/>
                  </a:lnTo>
                  <a:lnTo>
                    <a:pt x="1600828" y="961532"/>
                  </a:lnTo>
                  <a:lnTo>
                    <a:pt x="1550414" y="946714"/>
                  </a:lnTo>
                  <a:lnTo>
                    <a:pt x="1500811" y="931550"/>
                  </a:lnTo>
                  <a:lnTo>
                    <a:pt x="1452033" y="916046"/>
                  </a:lnTo>
                  <a:lnTo>
                    <a:pt x="1404095" y="900206"/>
                  </a:lnTo>
                  <a:lnTo>
                    <a:pt x="1357008" y="884036"/>
                  </a:lnTo>
                  <a:lnTo>
                    <a:pt x="1310787" y="867541"/>
                  </a:lnTo>
                  <a:lnTo>
                    <a:pt x="1265445" y="850726"/>
                  </a:lnTo>
                  <a:lnTo>
                    <a:pt x="1220994" y="833596"/>
                  </a:lnTo>
                  <a:lnTo>
                    <a:pt x="1177450" y="816156"/>
                  </a:lnTo>
                  <a:lnTo>
                    <a:pt x="1134823" y="798412"/>
                  </a:lnTo>
                  <a:lnTo>
                    <a:pt x="1093129" y="780368"/>
                  </a:lnTo>
                  <a:lnTo>
                    <a:pt x="1052381" y="762030"/>
                  </a:lnTo>
                  <a:lnTo>
                    <a:pt x="1012591" y="743403"/>
                  </a:lnTo>
                  <a:lnTo>
                    <a:pt x="973773" y="724491"/>
                  </a:lnTo>
                  <a:lnTo>
                    <a:pt x="935941" y="705301"/>
                  </a:lnTo>
                  <a:lnTo>
                    <a:pt x="899107" y="685836"/>
                  </a:lnTo>
                  <a:lnTo>
                    <a:pt x="863285" y="666103"/>
                  </a:lnTo>
                  <a:lnTo>
                    <a:pt x="828489" y="646107"/>
                  </a:lnTo>
                  <a:lnTo>
                    <a:pt x="794731" y="625852"/>
                  </a:lnTo>
                  <a:lnTo>
                    <a:pt x="762025" y="605343"/>
                  </a:lnTo>
                  <a:lnTo>
                    <a:pt x="699824" y="563587"/>
                  </a:lnTo>
                  <a:lnTo>
                    <a:pt x="641990" y="520879"/>
                  </a:lnTo>
                  <a:lnTo>
                    <a:pt x="588631" y="477260"/>
                  </a:lnTo>
                  <a:lnTo>
                    <a:pt x="539854" y="432771"/>
                  </a:lnTo>
                  <a:lnTo>
                    <a:pt x="495764" y="387453"/>
                  </a:lnTo>
                  <a:lnTo>
                    <a:pt x="456469" y="341348"/>
                  </a:lnTo>
                  <a:lnTo>
                    <a:pt x="422075" y="294496"/>
                  </a:lnTo>
                  <a:lnTo>
                    <a:pt x="392690" y="246938"/>
                  </a:lnTo>
                  <a:lnTo>
                    <a:pt x="368418" y="198716"/>
                  </a:lnTo>
                  <a:lnTo>
                    <a:pt x="349368" y="149870"/>
                  </a:lnTo>
                  <a:lnTo>
                    <a:pt x="335646" y="100441"/>
                  </a:lnTo>
                  <a:lnTo>
                    <a:pt x="327358" y="50471"/>
                  </a:lnTo>
                  <a:lnTo>
                    <a:pt x="324612" y="0"/>
                  </a:lnTo>
                  <a:lnTo>
                    <a:pt x="0" y="0"/>
                  </a:lnTo>
                  <a:lnTo>
                    <a:pt x="2655" y="49659"/>
                  </a:lnTo>
                  <a:lnTo>
                    <a:pt x="10664" y="98817"/>
                  </a:lnTo>
                  <a:lnTo>
                    <a:pt x="23926" y="147438"/>
                  </a:lnTo>
                  <a:lnTo>
                    <a:pt x="42335" y="195482"/>
                  </a:lnTo>
                  <a:lnTo>
                    <a:pt x="65789" y="242912"/>
                  </a:lnTo>
                  <a:lnTo>
                    <a:pt x="94185" y="289689"/>
                  </a:lnTo>
                  <a:lnTo>
                    <a:pt x="127420" y="335778"/>
                  </a:lnTo>
                  <a:lnTo>
                    <a:pt x="165390" y="381138"/>
                  </a:lnTo>
                  <a:lnTo>
                    <a:pt x="207993" y="425733"/>
                  </a:lnTo>
                  <a:lnTo>
                    <a:pt x="255125" y="469524"/>
                  </a:lnTo>
                  <a:lnTo>
                    <a:pt x="306683" y="512474"/>
                  </a:lnTo>
                  <a:lnTo>
                    <a:pt x="362564" y="554546"/>
                  </a:lnTo>
                  <a:lnTo>
                    <a:pt x="422664" y="595700"/>
                  </a:lnTo>
                  <a:lnTo>
                    <a:pt x="486881" y="635899"/>
                  </a:lnTo>
                  <a:lnTo>
                    <a:pt x="520501" y="655629"/>
                  </a:lnTo>
                  <a:lnTo>
                    <a:pt x="555111" y="675106"/>
                  </a:lnTo>
                  <a:lnTo>
                    <a:pt x="590699" y="694325"/>
                  </a:lnTo>
                  <a:lnTo>
                    <a:pt x="627252" y="713282"/>
                  </a:lnTo>
                  <a:lnTo>
                    <a:pt x="664756" y="731972"/>
                  </a:lnTo>
                  <a:lnTo>
                    <a:pt x="703199" y="750390"/>
                  </a:lnTo>
                  <a:lnTo>
                    <a:pt x="742568" y="768532"/>
                  </a:lnTo>
                  <a:lnTo>
                    <a:pt x="782850" y="786392"/>
                  </a:lnTo>
                  <a:lnTo>
                    <a:pt x="824033" y="803966"/>
                  </a:lnTo>
                  <a:lnTo>
                    <a:pt x="866102" y="821249"/>
                  </a:lnTo>
                  <a:lnTo>
                    <a:pt x="909046" y="838237"/>
                  </a:lnTo>
                  <a:lnTo>
                    <a:pt x="952852" y="854925"/>
                  </a:lnTo>
                  <a:lnTo>
                    <a:pt x="997506" y="871308"/>
                  </a:lnTo>
                  <a:lnTo>
                    <a:pt x="1042996" y="887381"/>
                  </a:lnTo>
                  <a:lnTo>
                    <a:pt x="1089308" y="903140"/>
                  </a:lnTo>
                  <a:lnTo>
                    <a:pt x="1136431" y="918579"/>
                  </a:lnTo>
                  <a:lnTo>
                    <a:pt x="1184350" y="933695"/>
                  </a:lnTo>
                  <a:lnTo>
                    <a:pt x="1233054" y="948482"/>
                  </a:lnTo>
                  <a:lnTo>
                    <a:pt x="1282529" y="962936"/>
                  </a:lnTo>
                  <a:lnTo>
                    <a:pt x="1332762" y="977052"/>
                  </a:lnTo>
                  <a:lnTo>
                    <a:pt x="1383740" y="990825"/>
                  </a:lnTo>
                  <a:lnTo>
                    <a:pt x="1435451" y="1004250"/>
                  </a:lnTo>
                  <a:lnTo>
                    <a:pt x="1487882" y="1017323"/>
                  </a:lnTo>
                  <a:lnTo>
                    <a:pt x="1541019" y="1030039"/>
                  </a:lnTo>
                  <a:lnTo>
                    <a:pt x="1594850" y="1042394"/>
                  </a:lnTo>
                  <a:lnTo>
                    <a:pt x="1649363" y="1054382"/>
                  </a:lnTo>
                  <a:lnTo>
                    <a:pt x="1704543" y="1065999"/>
                  </a:lnTo>
                  <a:lnTo>
                    <a:pt x="1760378" y="1077239"/>
                  </a:lnTo>
                  <a:lnTo>
                    <a:pt x="1816856" y="1088100"/>
                  </a:lnTo>
                  <a:lnTo>
                    <a:pt x="1873963" y="1098574"/>
                  </a:lnTo>
                  <a:lnTo>
                    <a:pt x="1931686" y="1108659"/>
                  </a:lnTo>
                  <a:lnTo>
                    <a:pt x="1990013" y="1118349"/>
                  </a:lnTo>
                  <a:lnTo>
                    <a:pt x="2048931" y="1127639"/>
                  </a:lnTo>
                  <a:lnTo>
                    <a:pt x="2108426" y="1136525"/>
                  </a:lnTo>
                  <a:lnTo>
                    <a:pt x="2168486" y="1145002"/>
                  </a:lnTo>
                  <a:lnTo>
                    <a:pt x="2229099" y="1153065"/>
                  </a:lnTo>
                  <a:lnTo>
                    <a:pt x="2290250" y="1160710"/>
                  </a:lnTo>
                  <a:lnTo>
                    <a:pt x="2351927" y="1167932"/>
                  </a:lnTo>
                  <a:lnTo>
                    <a:pt x="2414118" y="1174725"/>
                  </a:lnTo>
                  <a:lnTo>
                    <a:pt x="2476809" y="1181086"/>
                  </a:lnTo>
                  <a:lnTo>
                    <a:pt x="2539988" y="1187009"/>
                  </a:lnTo>
                  <a:lnTo>
                    <a:pt x="2603642" y="1192490"/>
                  </a:lnTo>
                  <a:lnTo>
                    <a:pt x="2667757" y="1197525"/>
                  </a:lnTo>
                  <a:lnTo>
                    <a:pt x="2732320" y="1202107"/>
                  </a:lnTo>
                  <a:lnTo>
                    <a:pt x="2797320" y="1206234"/>
                  </a:lnTo>
                  <a:lnTo>
                    <a:pt x="2862743" y="1209899"/>
                  </a:lnTo>
                  <a:lnTo>
                    <a:pt x="2928576" y="1213098"/>
                  </a:lnTo>
                  <a:lnTo>
                    <a:pt x="2994806" y="1215827"/>
                  </a:lnTo>
                  <a:lnTo>
                    <a:pt x="3061420" y="1218081"/>
                  </a:lnTo>
                  <a:lnTo>
                    <a:pt x="3128406" y="1219854"/>
                  </a:lnTo>
                  <a:lnTo>
                    <a:pt x="3195751" y="1221143"/>
                  </a:lnTo>
                  <a:lnTo>
                    <a:pt x="3263441" y="1221942"/>
                  </a:lnTo>
                  <a:lnTo>
                    <a:pt x="3372040" y="1222236"/>
                  </a:lnTo>
                  <a:lnTo>
                    <a:pt x="3453193" y="1221926"/>
                  </a:lnTo>
                  <a:lnTo>
                    <a:pt x="3493770" y="1221486"/>
                  </a:lnTo>
                  <a:close/>
                </a:path>
              </a:pathLst>
            </a:custGeom>
            <a:solidFill>
              <a:srgbClr val="00B8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48561" y="4644390"/>
              <a:ext cx="7695565" cy="1223010"/>
            </a:xfrm>
            <a:custGeom>
              <a:avLst/>
              <a:gdLst/>
              <a:ahLst/>
              <a:cxnLst/>
              <a:rect l="l" t="t" r="r" b="b"/>
              <a:pathLst>
                <a:path w="7695565" h="1223010">
                  <a:moveTo>
                    <a:pt x="0" y="0"/>
                  </a:moveTo>
                  <a:lnTo>
                    <a:pt x="2655" y="49659"/>
                  </a:lnTo>
                  <a:lnTo>
                    <a:pt x="10664" y="98817"/>
                  </a:lnTo>
                  <a:lnTo>
                    <a:pt x="23926" y="147438"/>
                  </a:lnTo>
                  <a:lnTo>
                    <a:pt x="42335" y="195482"/>
                  </a:lnTo>
                  <a:lnTo>
                    <a:pt x="65789" y="242912"/>
                  </a:lnTo>
                  <a:lnTo>
                    <a:pt x="94185" y="289689"/>
                  </a:lnTo>
                  <a:lnTo>
                    <a:pt x="127420" y="335778"/>
                  </a:lnTo>
                  <a:lnTo>
                    <a:pt x="165390" y="381138"/>
                  </a:lnTo>
                  <a:lnTo>
                    <a:pt x="207993" y="425733"/>
                  </a:lnTo>
                  <a:lnTo>
                    <a:pt x="255125" y="469524"/>
                  </a:lnTo>
                  <a:lnTo>
                    <a:pt x="306683" y="512474"/>
                  </a:lnTo>
                  <a:lnTo>
                    <a:pt x="362564" y="554546"/>
                  </a:lnTo>
                  <a:lnTo>
                    <a:pt x="422664" y="595700"/>
                  </a:lnTo>
                  <a:lnTo>
                    <a:pt x="486881" y="635899"/>
                  </a:lnTo>
                  <a:lnTo>
                    <a:pt x="520501" y="655629"/>
                  </a:lnTo>
                  <a:lnTo>
                    <a:pt x="555111" y="675106"/>
                  </a:lnTo>
                  <a:lnTo>
                    <a:pt x="590699" y="694325"/>
                  </a:lnTo>
                  <a:lnTo>
                    <a:pt x="627252" y="713282"/>
                  </a:lnTo>
                  <a:lnTo>
                    <a:pt x="664756" y="731972"/>
                  </a:lnTo>
                  <a:lnTo>
                    <a:pt x="703199" y="750390"/>
                  </a:lnTo>
                  <a:lnTo>
                    <a:pt x="742568" y="768532"/>
                  </a:lnTo>
                  <a:lnTo>
                    <a:pt x="782850" y="786392"/>
                  </a:lnTo>
                  <a:lnTo>
                    <a:pt x="824033" y="803966"/>
                  </a:lnTo>
                  <a:lnTo>
                    <a:pt x="866102" y="821249"/>
                  </a:lnTo>
                  <a:lnTo>
                    <a:pt x="909046" y="838237"/>
                  </a:lnTo>
                  <a:lnTo>
                    <a:pt x="952852" y="854925"/>
                  </a:lnTo>
                  <a:lnTo>
                    <a:pt x="997506" y="871308"/>
                  </a:lnTo>
                  <a:lnTo>
                    <a:pt x="1042996" y="887381"/>
                  </a:lnTo>
                  <a:lnTo>
                    <a:pt x="1089308" y="903140"/>
                  </a:lnTo>
                  <a:lnTo>
                    <a:pt x="1136431" y="918579"/>
                  </a:lnTo>
                  <a:lnTo>
                    <a:pt x="1184350" y="933695"/>
                  </a:lnTo>
                  <a:lnTo>
                    <a:pt x="1233054" y="948482"/>
                  </a:lnTo>
                  <a:lnTo>
                    <a:pt x="1282529" y="962936"/>
                  </a:lnTo>
                  <a:lnTo>
                    <a:pt x="1332762" y="977052"/>
                  </a:lnTo>
                  <a:lnTo>
                    <a:pt x="1383740" y="990825"/>
                  </a:lnTo>
                  <a:lnTo>
                    <a:pt x="1435451" y="1004250"/>
                  </a:lnTo>
                  <a:lnTo>
                    <a:pt x="1487882" y="1017323"/>
                  </a:lnTo>
                  <a:lnTo>
                    <a:pt x="1541019" y="1030039"/>
                  </a:lnTo>
                  <a:lnTo>
                    <a:pt x="1594850" y="1042394"/>
                  </a:lnTo>
                  <a:lnTo>
                    <a:pt x="1649363" y="1054382"/>
                  </a:lnTo>
                  <a:lnTo>
                    <a:pt x="1704543" y="1065999"/>
                  </a:lnTo>
                  <a:lnTo>
                    <a:pt x="1760378" y="1077239"/>
                  </a:lnTo>
                  <a:lnTo>
                    <a:pt x="1816856" y="1088100"/>
                  </a:lnTo>
                  <a:lnTo>
                    <a:pt x="1873963" y="1098574"/>
                  </a:lnTo>
                  <a:lnTo>
                    <a:pt x="1931686" y="1108659"/>
                  </a:lnTo>
                  <a:lnTo>
                    <a:pt x="1990013" y="1118349"/>
                  </a:lnTo>
                  <a:lnTo>
                    <a:pt x="2048931" y="1127639"/>
                  </a:lnTo>
                  <a:lnTo>
                    <a:pt x="2108426" y="1136525"/>
                  </a:lnTo>
                  <a:lnTo>
                    <a:pt x="2168486" y="1145002"/>
                  </a:lnTo>
                  <a:lnTo>
                    <a:pt x="2229099" y="1153065"/>
                  </a:lnTo>
                  <a:lnTo>
                    <a:pt x="2290250" y="1160710"/>
                  </a:lnTo>
                  <a:lnTo>
                    <a:pt x="2351927" y="1167932"/>
                  </a:lnTo>
                  <a:lnTo>
                    <a:pt x="2414118" y="1174725"/>
                  </a:lnTo>
                  <a:lnTo>
                    <a:pt x="2476809" y="1181086"/>
                  </a:lnTo>
                  <a:lnTo>
                    <a:pt x="2539988" y="1187009"/>
                  </a:lnTo>
                  <a:lnTo>
                    <a:pt x="2603642" y="1192490"/>
                  </a:lnTo>
                  <a:lnTo>
                    <a:pt x="2667757" y="1197525"/>
                  </a:lnTo>
                  <a:lnTo>
                    <a:pt x="2732320" y="1202107"/>
                  </a:lnTo>
                  <a:lnTo>
                    <a:pt x="2797320" y="1206234"/>
                  </a:lnTo>
                  <a:lnTo>
                    <a:pt x="2862743" y="1209899"/>
                  </a:lnTo>
                  <a:lnTo>
                    <a:pt x="2928576" y="1213098"/>
                  </a:lnTo>
                  <a:lnTo>
                    <a:pt x="2994806" y="1215827"/>
                  </a:lnTo>
                  <a:lnTo>
                    <a:pt x="3061420" y="1218081"/>
                  </a:lnTo>
                  <a:lnTo>
                    <a:pt x="3128406" y="1219854"/>
                  </a:lnTo>
                  <a:lnTo>
                    <a:pt x="3195751" y="1221143"/>
                  </a:lnTo>
                  <a:lnTo>
                    <a:pt x="3263441" y="1221942"/>
                  </a:lnTo>
                  <a:lnTo>
                    <a:pt x="3331463" y="1222248"/>
                  </a:lnTo>
                  <a:lnTo>
                    <a:pt x="3656076" y="1223010"/>
                  </a:lnTo>
                  <a:lnTo>
                    <a:pt x="3722048" y="1222838"/>
                  </a:lnTo>
                  <a:lnTo>
                    <a:pt x="3787757" y="1222197"/>
                  </a:lnTo>
                  <a:lnTo>
                    <a:pt x="3853187" y="1221090"/>
                  </a:lnTo>
                  <a:lnTo>
                    <a:pt x="3918325" y="1219522"/>
                  </a:lnTo>
                  <a:lnTo>
                    <a:pt x="3983158" y="1217496"/>
                  </a:lnTo>
                  <a:lnTo>
                    <a:pt x="4047673" y="1215016"/>
                  </a:lnTo>
                  <a:lnTo>
                    <a:pt x="4111855" y="1212087"/>
                  </a:lnTo>
                  <a:lnTo>
                    <a:pt x="4175692" y="1208712"/>
                  </a:lnTo>
                  <a:lnTo>
                    <a:pt x="4239169" y="1204895"/>
                  </a:lnTo>
                  <a:lnTo>
                    <a:pt x="4302274" y="1200640"/>
                  </a:lnTo>
                  <a:lnTo>
                    <a:pt x="4364993" y="1195951"/>
                  </a:lnTo>
                  <a:lnTo>
                    <a:pt x="4427312" y="1190832"/>
                  </a:lnTo>
                  <a:lnTo>
                    <a:pt x="4489218" y="1185287"/>
                  </a:lnTo>
                  <a:lnTo>
                    <a:pt x="4550697" y="1179320"/>
                  </a:lnTo>
                  <a:lnTo>
                    <a:pt x="4611737" y="1172934"/>
                  </a:lnTo>
                  <a:lnTo>
                    <a:pt x="4672322" y="1166135"/>
                  </a:lnTo>
                  <a:lnTo>
                    <a:pt x="4732441" y="1158925"/>
                  </a:lnTo>
                  <a:lnTo>
                    <a:pt x="4792079" y="1151309"/>
                  </a:lnTo>
                  <a:lnTo>
                    <a:pt x="4851224" y="1143290"/>
                  </a:lnTo>
                  <a:lnTo>
                    <a:pt x="4909860" y="1134873"/>
                  </a:lnTo>
                  <a:lnTo>
                    <a:pt x="4967976" y="1126062"/>
                  </a:lnTo>
                  <a:lnTo>
                    <a:pt x="5025557" y="1116860"/>
                  </a:lnTo>
                  <a:lnTo>
                    <a:pt x="5082590" y="1107271"/>
                  </a:lnTo>
                  <a:lnTo>
                    <a:pt x="5139061" y="1097300"/>
                  </a:lnTo>
                  <a:lnTo>
                    <a:pt x="5194958" y="1086950"/>
                  </a:lnTo>
                  <a:lnTo>
                    <a:pt x="5250266" y="1076226"/>
                  </a:lnTo>
                  <a:lnTo>
                    <a:pt x="5304972" y="1065130"/>
                  </a:lnTo>
                  <a:lnTo>
                    <a:pt x="5359063" y="1053668"/>
                  </a:lnTo>
                  <a:lnTo>
                    <a:pt x="5412525" y="1041842"/>
                  </a:lnTo>
                  <a:lnTo>
                    <a:pt x="5465344" y="1029658"/>
                  </a:lnTo>
                  <a:lnTo>
                    <a:pt x="5517508" y="1017119"/>
                  </a:lnTo>
                  <a:lnTo>
                    <a:pt x="5569002" y="1004229"/>
                  </a:lnTo>
                  <a:lnTo>
                    <a:pt x="5619813" y="990991"/>
                  </a:lnTo>
                  <a:lnTo>
                    <a:pt x="5669928" y="977411"/>
                  </a:lnTo>
                  <a:lnTo>
                    <a:pt x="5719333" y="963491"/>
                  </a:lnTo>
                  <a:lnTo>
                    <a:pt x="5768015" y="949236"/>
                  </a:lnTo>
                  <a:lnTo>
                    <a:pt x="5815959" y="934649"/>
                  </a:lnTo>
                  <a:lnTo>
                    <a:pt x="5863154" y="919735"/>
                  </a:lnTo>
                  <a:lnTo>
                    <a:pt x="5909584" y="904498"/>
                  </a:lnTo>
                  <a:lnTo>
                    <a:pt x="5955237" y="888941"/>
                  </a:lnTo>
                  <a:lnTo>
                    <a:pt x="6000100" y="873069"/>
                  </a:lnTo>
                  <a:lnTo>
                    <a:pt x="6044158" y="856885"/>
                  </a:lnTo>
                  <a:lnTo>
                    <a:pt x="6087398" y="840393"/>
                  </a:lnTo>
                  <a:lnTo>
                    <a:pt x="6129807" y="823598"/>
                  </a:lnTo>
                  <a:lnTo>
                    <a:pt x="6171372" y="806503"/>
                  </a:lnTo>
                  <a:lnTo>
                    <a:pt x="6212078" y="789112"/>
                  </a:lnTo>
                  <a:lnTo>
                    <a:pt x="6251912" y="771429"/>
                  </a:lnTo>
                  <a:lnTo>
                    <a:pt x="6290861" y="753459"/>
                  </a:lnTo>
                  <a:lnTo>
                    <a:pt x="6328912" y="735204"/>
                  </a:lnTo>
                  <a:lnTo>
                    <a:pt x="6366050" y="716669"/>
                  </a:lnTo>
                  <a:lnTo>
                    <a:pt x="6402262" y="697859"/>
                  </a:lnTo>
                  <a:lnTo>
                    <a:pt x="6437535" y="678776"/>
                  </a:lnTo>
                  <a:lnTo>
                    <a:pt x="6471856" y="659425"/>
                  </a:lnTo>
                  <a:lnTo>
                    <a:pt x="6505210" y="639810"/>
                  </a:lnTo>
                  <a:lnTo>
                    <a:pt x="6568967" y="599802"/>
                  </a:lnTo>
                  <a:lnTo>
                    <a:pt x="6628696" y="558785"/>
                  </a:lnTo>
                  <a:lnTo>
                    <a:pt x="6684292" y="516790"/>
                  </a:lnTo>
                  <a:lnTo>
                    <a:pt x="6735645" y="473849"/>
                  </a:lnTo>
                  <a:lnTo>
                    <a:pt x="6782647" y="429993"/>
                  </a:lnTo>
                  <a:lnTo>
                    <a:pt x="6825192" y="385253"/>
                  </a:lnTo>
                  <a:lnTo>
                    <a:pt x="6863170" y="339662"/>
                  </a:lnTo>
                  <a:lnTo>
                    <a:pt x="6896474" y="293251"/>
                  </a:lnTo>
                  <a:lnTo>
                    <a:pt x="6911339" y="269747"/>
                  </a:lnTo>
                  <a:lnTo>
                    <a:pt x="7695437" y="270509"/>
                  </a:lnTo>
                  <a:lnTo>
                    <a:pt x="6828282" y="6857"/>
                  </a:lnTo>
                  <a:lnTo>
                    <a:pt x="5803391" y="268985"/>
                  </a:lnTo>
                  <a:lnTo>
                    <a:pt x="6586728" y="269747"/>
                  </a:lnTo>
                  <a:lnTo>
                    <a:pt x="6571797" y="293318"/>
                  </a:lnTo>
                  <a:lnTo>
                    <a:pt x="6538321" y="339871"/>
                  </a:lnTo>
                  <a:lnTo>
                    <a:pt x="6500115" y="385610"/>
                  </a:lnTo>
                  <a:lnTo>
                    <a:pt x="6457287" y="430504"/>
                  </a:lnTo>
                  <a:lnTo>
                    <a:pt x="6409945" y="474519"/>
                  </a:lnTo>
                  <a:lnTo>
                    <a:pt x="6358198" y="517621"/>
                  </a:lnTo>
                  <a:lnTo>
                    <a:pt x="6302153" y="559779"/>
                  </a:lnTo>
                  <a:lnTo>
                    <a:pt x="6241920" y="600959"/>
                  </a:lnTo>
                  <a:lnTo>
                    <a:pt x="6177605" y="641127"/>
                  </a:lnTo>
                  <a:lnTo>
                    <a:pt x="6143951" y="660822"/>
                  </a:lnTo>
                  <a:lnTo>
                    <a:pt x="6109317" y="680252"/>
                  </a:lnTo>
                  <a:lnTo>
                    <a:pt x="6073718" y="699412"/>
                  </a:lnTo>
                  <a:lnTo>
                    <a:pt x="6037165" y="718299"/>
                  </a:lnTo>
                  <a:lnTo>
                    <a:pt x="5999674" y="736908"/>
                  </a:lnTo>
                  <a:lnTo>
                    <a:pt x="5961256" y="755236"/>
                  </a:lnTo>
                  <a:lnTo>
                    <a:pt x="5921927" y="773278"/>
                  </a:lnTo>
                  <a:lnTo>
                    <a:pt x="5881699" y="791030"/>
                  </a:lnTo>
                  <a:lnTo>
                    <a:pt x="5840587" y="808488"/>
                  </a:lnTo>
                  <a:lnTo>
                    <a:pt x="5798602" y="825648"/>
                  </a:lnTo>
                  <a:lnTo>
                    <a:pt x="5755760" y="842505"/>
                  </a:lnTo>
                  <a:lnTo>
                    <a:pt x="5712074" y="859056"/>
                  </a:lnTo>
                  <a:lnTo>
                    <a:pt x="5667556" y="875296"/>
                  </a:lnTo>
                  <a:lnTo>
                    <a:pt x="5622221" y="891222"/>
                  </a:lnTo>
                  <a:lnTo>
                    <a:pt x="5576082" y="906829"/>
                  </a:lnTo>
                  <a:lnTo>
                    <a:pt x="5529153" y="922112"/>
                  </a:lnTo>
                  <a:lnTo>
                    <a:pt x="5481447" y="937069"/>
                  </a:lnTo>
                  <a:lnTo>
                    <a:pt x="5432977" y="951694"/>
                  </a:lnTo>
                  <a:lnTo>
                    <a:pt x="5383758" y="965985"/>
                  </a:lnTo>
                  <a:lnTo>
                    <a:pt x="5333802" y="979935"/>
                  </a:lnTo>
                  <a:lnTo>
                    <a:pt x="5283124" y="993542"/>
                  </a:lnTo>
                  <a:lnTo>
                    <a:pt x="5231737" y="1006801"/>
                  </a:lnTo>
                  <a:lnTo>
                    <a:pt x="5179653" y="1019709"/>
                  </a:lnTo>
                  <a:lnTo>
                    <a:pt x="5126888" y="1032260"/>
                  </a:lnTo>
                  <a:lnTo>
                    <a:pt x="5073454" y="1044451"/>
                  </a:lnTo>
                  <a:lnTo>
                    <a:pt x="5019365" y="1056278"/>
                  </a:lnTo>
                  <a:lnTo>
                    <a:pt x="4964634" y="1067737"/>
                  </a:lnTo>
                  <a:lnTo>
                    <a:pt x="4909275" y="1078823"/>
                  </a:lnTo>
                  <a:lnTo>
                    <a:pt x="4853302" y="1089532"/>
                  </a:lnTo>
                  <a:lnTo>
                    <a:pt x="4796727" y="1099861"/>
                  </a:lnTo>
                  <a:lnTo>
                    <a:pt x="4739565" y="1109804"/>
                  </a:lnTo>
                  <a:lnTo>
                    <a:pt x="4681829" y="1119359"/>
                  </a:lnTo>
                  <a:lnTo>
                    <a:pt x="4623533" y="1128520"/>
                  </a:lnTo>
                  <a:lnTo>
                    <a:pt x="4564689" y="1137285"/>
                  </a:lnTo>
                  <a:lnTo>
                    <a:pt x="4505312" y="1145647"/>
                  </a:lnTo>
                  <a:lnTo>
                    <a:pt x="4445415" y="1153604"/>
                  </a:lnTo>
                  <a:lnTo>
                    <a:pt x="4385012" y="1161152"/>
                  </a:lnTo>
                  <a:lnTo>
                    <a:pt x="4324116" y="1168285"/>
                  </a:lnTo>
                  <a:lnTo>
                    <a:pt x="4262741" y="1175001"/>
                  </a:lnTo>
                  <a:lnTo>
                    <a:pt x="4200900" y="1181295"/>
                  </a:lnTo>
                  <a:lnTo>
                    <a:pt x="4138606" y="1187162"/>
                  </a:lnTo>
                  <a:lnTo>
                    <a:pt x="4075874" y="1192599"/>
                  </a:lnTo>
                  <a:lnTo>
                    <a:pt x="4012716" y="1197602"/>
                  </a:lnTo>
                  <a:lnTo>
                    <a:pt x="3949147" y="1202165"/>
                  </a:lnTo>
                  <a:lnTo>
                    <a:pt x="3885179" y="1206287"/>
                  </a:lnTo>
                  <a:lnTo>
                    <a:pt x="3820827" y="1209961"/>
                  </a:lnTo>
                  <a:lnTo>
                    <a:pt x="3756104" y="1213184"/>
                  </a:lnTo>
                  <a:lnTo>
                    <a:pt x="3691023" y="1215953"/>
                  </a:lnTo>
                  <a:lnTo>
                    <a:pt x="3625598" y="1218262"/>
                  </a:lnTo>
                  <a:lnTo>
                    <a:pt x="3559842" y="1220107"/>
                  </a:lnTo>
                  <a:lnTo>
                    <a:pt x="3493770" y="1221486"/>
                  </a:lnTo>
                  <a:lnTo>
                    <a:pt x="3424791" y="1219925"/>
                  </a:lnTo>
                  <a:lnTo>
                    <a:pt x="3356211" y="1217860"/>
                  </a:lnTo>
                  <a:lnTo>
                    <a:pt x="3288043" y="1215296"/>
                  </a:lnTo>
                  <a:lnTo>
                    <a:pt x="3220301" y="1212237"/>
                  </a:lnTo>
                  <a:lnTo>
                    <a:pt x="3152998" y="1208689"/>
                  </a:lnTo>
                  <a:lnTo>
                    <a:pt x="3086147" y="1204658"/>
                  </a:lnTo>
                  <a:lnTo>
                    <a:pt x="3019761" y="1200147"/>
                  </a:lnTo>
                  <a:lnTo>
                    <a:pt x="2953855" y="1195162"/>
                  </a:lnTo>
                  <a:lnTo>
                    <a:pt x="2888440" y="1189709"/>
                  </a:lnTo>
                  <a:lnTo>
                    <a:pt x="2823532" y="1183792"/>
                  </a:lnTo>
                  <a:lnTo>
                    <a:pt x="2759142" y="1177416"/>
                  </a:lnTo>
                  <a:lnTo>
                    <a:pt x="2695284" y="1170587"/>
                  </a:lnTo>
                  <a:lnTo>
                    <a:pt x="2631971" y="1163310"/>
                  </a:lnTo>
                  <a:lnTo>
                    <a:pt x="2569218" y="1155591"/>
                  </a:lnTo>
                  <a:lnTo>
                    <a:pt x="2507037" y="1147433"/>
                  </a:lnTo>
                  <a:lnTo>
                    <a:pt x="2445441" y="1138842"/>
                  </a:lnTo>
                  <a:lnTo>
                    <a:pt x="2384444" y="1129824"/>
                  </a:lnTo>
                  <a:lnTo>
                    <a:pt x="2324059" y="1120383"/>
                  </a:lnTo>
                  <a:lnTo>
                    <a:pt x="2264300" y="1110524"/>
                  </a:lnTo>
                  <a:lnTo>
                    <a:pt x="2205179" y="1100254"/>
                  </a:lnTo>
                  <a:lnTo>
                    <a:pt x="2146711" y="1089576"/>
                  </a:lnTo>
                  <a:lnTo>
                    <a:pt x="2088908" y="1078496"/>
                  </a:lnTo>
                  <a:lnTo>
                    <a:pt x="2031784" y="1067019"/>
                  </a:lnTo>
                  <a:lnTo>
                    <a:pt x="1975352" y="1055151"/>
                  </a:lnTo>
                  <a:lnTo>
                    <a:pt x="1919626" y="1042896"/>
                  </a:lnTo>
                  <a:lnTo>
                    <a:pt x="1864618" y="1030259"/>
                  </a:lnTo>
                  <a:lnTo>
                    <a:pt x="1810343" y="1017246"/>
                  </a:lnTo>
                  <a:lnTo>
                    <a:pt x="1756813" y="1003862"/>
                  </a:lnTo>
                  <a:lnTo>
                    <a:pt x="1704041" y="990111"/>
                  </a:lnTo>
                  <a:lnTo>
                    <a:pt x="1652042" y="975999"/>
                  </a:lnTo>
                  <a:lnTo>
                    <a:pt x="1600828" y="961532"/>
                  </a:lnTo>
                  <a:lnTo>
                    <a:pt x="1550414" y="946714"/>
                  </a:lnTo>
                  <a:lnTo>
                    <a:pt x="1500811" y="931550"/>
                  </a:lnTo>
                  <a:lnTo>
                    <a:pt x="1452033" y="916046"/>
                  </a:lnTo>
                  <a:lnTo>
                    <a:pt x="1404095" y="900206"/>
                  </a:lnTo>
                  <a:lnTo>
                    <a:pt x="1357008" y="884036"/>
                  </a:lnTo>
                  <a:lnTo>
                    <a:pt x="1310787" y="867541"/>
                  </a:lnTo>
                  <a:lnTo>
                    <a:pt x="1265445" y="850726"/>
                  </a:lnTo>
                  <a:lnTo>
                    <a:pt x="1220994" y="833596"/>
                  </a:lnTo>
                  <a:lnTo>
                    <a:pt x="1177450" y="816156"/>
                  </a:lnTo>
                  <a:lnTo>
                    <a:pt x="1134823" y="798412"/>
                  </a:lnTo>
                  <a:lnTo>
                    <a:pt x="1093129" y="780368"/>
                  </a:lnTo>
                  <a:lnTo>
                    <a:pt x="1052381" y="762030"/>
                  </a:lnTo>
                  <a:lnTo>
                    <a:pt x="1012591" y="743403"/>
                  </a:lnTo>
                  <a:lnTo>
                    <a:pt x="973773" y="724491"/>
                  </a:lnTo>
                  <a:lnTo>
                    <a:pt x="935941" y="705301"/>
                  </a:lnTo>
                  <a:lnTo>
                    <a:pt x="899107" y="685836"/>
                  </a:lnTo>
                  <a:lnTo>
                    <a:pt x="863285" y="666103"/>
                  </a:lnTo>
                  <a:lnTo>
                    <a:pt x="828489" y="646107"/>
                  </a:lnTo>
                  <a:lnTo>
                    <a:pt x="794731" y="625852"/>
                  </a:lnTo>
                  <a:lnTo>
                    <a:pt x="762025" y="605343"/>
                  </a:lnTo>
                  <a:lnTo>
                    <a:pt x="699824" y="563587"/>
                  </a:lnTo>
                  <a:lnTo>
                    <a:pt x="641990" y="520879"/>
                  </a:lnTo>
                  <a:lnTo>
                    <a:pt x="588631" y="477260"/>
                  </a:lnTo>
                  <a:lnTo>
                    <a:pt x="539854" y="432771"/>
                  </a:lnTo>
                  <a:lnTo>
                    <a:pt x="495764" y="387453"/>
                  </a:lnTo>
                  <a:lnTo>
                    <a:pt x="456469" y="341348"/>
                  </a:lnTo>
                  <a:lnTo>
                    <a:pt x="422075" y="294496"/>
                  </a:lnTo>
                  <a:lnTo>
                    <a:pt x="392690" y="246938"/>
                  </a:lnTo>
                  <a:lnTo>
                    <a:pt x="368418" y="198716"/>
                  </a:lnTo>
                  <a:lnTo>
                    <a:pt x="349368" y="149870"/>
                  </a:lnTo>
                  <a:lnTo>
                    <a:pt x="335646" y="100441"/>
                  </a:lnTo>
                  <a:lnTo>
                    <a:pt x="327358" y="50471"/>
                  </a:lnTo>
                  <a:lnTo>
                    <a:pt x="324612" y="0"/>
                  </a:lnTo>
                  <a:lnTo>
                    <a:pt x="0" y="0"/>
                  </a:lnTo>
                  <a:close/>
                </a:path>
                <a:path w="7695565" h="1223010">
                  <a:moveTo>
                    <a:pt x="3331463" y="1222248"/>
                  </a:moveTo>
                  <a:lnTo>
                    <a:pt x="3372040" y="1222236"/>
                  </a:lnTo>
                  <a:lnTo>
                    <a:pt x="3412616" y="1222152"/>
                  </a:lnTo>
                  <a:lnTo>
                    <a:pt x="3453193" y="1221926"/>
                  </a:lnTo>
                  <a:lnTo>
                    <a:pt x="3493770" y="122148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49846" y="2558033"/>
              <a:ext cx="770167" cy="137617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545323" y="3140201"/>
              <a:ext cx="375285" cy="794385"/>
            </a:xfrm>
            <a:custGeom>
              <a:avLst/>
              <a:gdLst/>
              <a:ahLst/>
              <a:cxnLst/>
              <a:rect l="l" t="t" r="r" b="b"/>
              <a:pathLst>
                <a:path w="375284" h="794385">
                  <a:moveTo>
                    <a:pt x="374689" y="296012"/>
                  </a:moveTo>
                  <a:lnTo>
                    <a:pt x="373978" y="248368"/>
                  </a:lnTo>
                  <a:lnTo>
                    <a:pt x="369541" y="200287"/>
                  </a:lnTo>
                  <a:lnTo>
                    <a:pt x="361290" y="151990"/>
                  </a:lnTo>
                  <a:lnTo>
                    <a:pt x="349137" y="103696"/>
                  </a:lnTo>
                  <a:lnTo>
                    <a:pt x="332994" y="55625"/>
                  </a:lnTo>
                  <a:lnTo>
                    <a:pt x="315206" y="13727"/>
                  </a:lnTo>
                  <a:lnTo>
                    <a:pt x="308609" y="0"/>
                  </a:lnTo>
                  <a:lnTo>
                    <a:pt x="308609" y="761"/>
                  </a:lnTo>
                  <a:lnTo>
                    <a:pt x="319985" y="49023"/>
                  </a:lnTo>
                  <a:lnTo>
                    <a:pt x="327503" y="97149"/>
                  </a:lnTo>
                  <a:lnTo>
                    <a:pt x="331258" y="144935"/>
                  </a:lnTo>
                  <a:lnTo>
                    <a:pt x="331344" y="192175"/>
                  </a:lnTo>
                  <a:lnTo>
                    <a:pt x="327855" y="238664"/>
                  </a:lnTo>
                  <a:lnTo>
                    <a:pt x="320886" y="284197"/>
                  </a:lnTo>
                  <a:lnTo>
                    <a:pt x="310530" y="328568"/>
                  </a:lnTo>
                  <a:lnTo>
                    <a:pt x="296882" y="371572"/>
                  </a:lnTo>
                  <a:lnTo>
                    <a:pt x="280034" y="413004"/>
                  </a:lnTo>
                  <a:lnTo>
                    <a:pt x="260083" y="452657"/>
                  </a:lnTo>
                  <a:lnTo>
                    <a:pt x="237121" y="490327"/>
                  </a:lnTo>
                  <a:lnTo>
                    <a:pt x="211243" y="525808"/>
                  </a:lnTo>
                  <a:lnTo>
                    <a:pt x="182542" y="558895"/>
                  </a:lnTo>
                  <a:lnTo>
                    <a:pt x="151114" y="589382"/>
                  </a:lnTo>
                  <a:lnTo>
                    <a:pt x="117051" y="617064"/>
                  </a:lnTo>
                  <a:lnTo>
                    <a:pt x="80449" y="641736"/>
                  </a:lnTo>
                  <a:lnTo>
                    <a:pt x="41400" y="663192"/>
                  </a:lnTo>
                  <a:lnTo>
                    <a:pt x="0" y="681227"/>
                  </a:lnTo>
                  <a:lnTo>
                    <a:pt x="42672" y="794003"/>
                  </a:lnTo>
                  <a:lnTo>
                    <a:pt x="84888" y="775569"/>
                  </a:lnTo>
                  <a:lnTo>
                    <a:pt x="124610" y="753617"/>
                  </a:lnTo>
                  <a:lnTo>
                    <a:pt x="161749" y="728370"/>
                  </a:lnTo>
                  <a:lnTo>
                    <a:pt x="196218" y="700047"/>
                  </a:lnTo>
                  <a:lnTo>
                    <a:pt x="227929" y="668867"/>
                  </a:lnTo>
                  <a:lnTo>
                    <a:pt x="256794" y="635051"/>
                  </a:lnTo>
                  <a:lnTo>
                    <a:pt x="282725" y="598818"/>
                  </a:lnTo>
                  <a:lnTo>
                    <a:pt x="305633" y="560390"/>
                  </a:lnTo>
                  <a:lnTo>
                    <a:pt x="325431" y="519984"/>
                  </a:lnTo>
                  <a:lnTo>
                    <a:pt x="342031" y="477823"/>
                  </a:lnTo>
                  <a:lnTo>
                    <a:pt x="355345" y="434125"/>
                  </a:lnTo>
                  <a:lnTo>
                    <a:pt x="365284" y="389111"/>
                  </a:lnTo>
                  <a:lnTo>
                    <a:pt x="371762" y="343000"/>
                  </a:lnTo>
                  <a:lnTo>
                    <a:pt x="374689" y="296012"/>
                  </a:lnTo>
                  <a:close/>
                </a:path>
              </a:pathLst>
            </a:custGeom>
            <a:solidFill>
              <a:srgbClr val="29A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149846" y="2558033"/>
              <a:ext cx="770255" cy="1376680"/>
            </a:xfrm>
            <a:custGeom>
              <a:avLst/>
              <a:gdLst/>
              <a:ahLst/>
              <a:cxnLst/>
              <a:rect l="l" t="t" r="r" b="b"/>
              <a:pathLst>
                <a:path w="770254" h="1376679">
                  <a:moveTo>
                    <a:pt x="438150" y="1376171"/>
                  </a:moveTo>
                  <a:lnTo>
                    <a:pt x="480366" y="1357737"/>
                  </a:lnTo>
                  <a:lnTo>
                    <a:pt x="520088" y="1335785"/>
                  </a:lnTo>
                  <a:lnTo>
                    <a:pt x="557227" y="1310538"/>
                  </a:lnTo>
                  <a:lnTo>
                    <a:pt x="591696" y="1282215"/>
                  </a:lnTo>
                  <a:lnTo>
                    <a:pt x="623407" y="1251035"/>
                  </a:lnTo>
                  <a:lnTo>
                    <a:pt x="652272" y="1217219"/>
                  </a:lnTo>
                  <a:lnTo>
                    <a:pt x="678203" y="1180986"/>
                  </a:lnTo>
                  <a:lnTo>
                    <a:pt x="701111" y="1142558"/>
                  </a:lnTo>
                  <a:lnTo>
                    <a:pt x="720909" y="1102152"/>
                  </a:lnTo>
                  <a:lnTo>
                    <a:pt x="737509" y="1059991"/>
                  </a:lnTo>
                  <a:lnTo>
                    <a:pt x="750823" y="1016293"/>
                  </a:lnTo>
                  <a:lnTo>
                    <a:pt x="760762" y="971279"/>
                  </a:lnTo>
                  <a:lnTo>
                    <a:pt x="767240" y="925168"/>
                  </a:lnTo>
                  <a:lnTo>
                    <a:pt x="770167" y="878180"/>
                  </a:lnTo>
                  <a:lnTo>
                    <a:pt x="769456" y="830536"/>
                  </a:lnTo>
                  <a:lnTo>
                    <a:pt x="765019" y="782455"/>
                  </a:lnTo>
                  <a:lnTo>
                    <a:pt x="756768" y="734158"/>
                  </a:lnTo>
                  <a:lnTo>
                    <a:pt x="744615" y="685864"/>
                  </a:lnTo>
                  <a:lnTo>
                    <a:pt x="728472" y="637794"/>
                  </a:lnTo>
                  <a:lnTo>
                    <a:pt x="685800" y="525018"/>
                  </a:lnTo>
                  <a:lnTo>
                    <a:pt x="666507" y="479565"/>
                  </a:lnTo>
                  <a:lnTo>
                    <a:pt x="644112" y="436267"/>
                  </a:lnTo>
                  <a:lnTo>
                    <a:pt x="618804" y="395264"/>
                  </a:lnTo>
                  <a:lnTo>
                    <a:pt x="590774" y="356700"/>
                  </a:lnTo>
                  <a:lnTo>
                    <a:pt x="560211" y="320717"/>
                  </a:lnTo>
                  <a:lnTo>
                    <a:pt x="527303" y="287456"/>
                  </a:lnTo>
                  <a:lnTo>
                    <a:pt x="492242" y="257061"/>
                  </a:lnTo>
                  <a:lnTo>
                    <a:pt x="455217" y="229673"/>
                  </a:lnTo>
                  <a:lnTo>
                    <a:pt x="416417" y="205435"/>
                  </a:lnTo>
                  <a:lnTo>
                    <a:pt x="376032" y="184488"/>
                  </a:lnTo>
                  <a:lnTo>
                    <a:pt x="334252" y="166976"/>
                  </a:lnTo>
                  <a:lnTo>
                    <a:pt x="291266" y="153040"/>
                  </a:lnTo>
                  <a:lnTo>
                    <a:pt x="247265" y="142822"/>
                  </a:lnTo>
                  <a:lnTo>
                    <a:pt x="202436" y="136465"/>
                  </a:lnTo>
                  <a:lnTo>
                    <a:pt x="156972" y="134112"/>
                  </a:lnTo>
                  <a:lnTo>
                    <a:pt x="105155" y="0"/>
                  </a:lnTo>
                  <a:lnTo>
                    <a:pt x="0" y="222504"/>
                  </a:lnTo>
                  <a:lnTo>
                    <a:pt x="250698" y="381000"/>
                  </a:lnTo>
                  <a:lnTo>
                    <a:pt x="199644" y="246888"/>
                  </a:lnTo>
                  <a:lnTo>
                    <a:pt x="247408" y="249512"/>
                  </a:lnTo>
                  <a:lnTo>
                    <a:pt x="294533" y="256578"/>
                  </a:lnTo>
                  <a:lnTo>
                    <a:pt x="340787" y="267927"/>
                  </a:lnTo>
                  <a:lnTo>
                    <a:pt x="385935" y="283400"/>
                  </a:lnTo>
                  <a:lnTo>
                    <a:pt x="429745" y="302839"/>
                  </a:lnTo>
                  <a:lnTo>
                    <a:pt x="471984" y="326087"/>
                  </a:lnTo>
                  <a:lnTo>
                    <a:pt x="512419" y="352985"/>
                  </a:lnTo>
                  <a:lnTo>
                    <a:pt x="550817" y="383375"/>
                  </a:lnTo>
                  <a:lnTo>
                    <a:pt x="586944" y="417098"/>
                  </a:lnTo>
                  <a:lnTo>
                    <a:pt x="620568" y="453998"/>
                  </a:lnTo>
                  <a:lnTo>
                    <a:pt x="651455" y="493914"/>
                  </a:lnTo>
                  <a:lnTo>
                    <a:pt x="679373" y="536690"/>
                  </a:lnTo>
                  <a:lnTo>
                    <a:pt x="704087" y="582168"/>
                  </a:lnTo>
                  <a:lnTo>
                    <a:pt x="704087" y="582930"/>
                  </a:lnTo>
                  <a:lnTo>
                    <a:pt x="715463" y="631191"/>
                  </a:lnTo>
                  <a:lnTo>
                    <a:pt x="722981" y="679317"/>
                  </a:lnTo>
                  <a:lnTo>
                    <a:pt x="726736" y="727103"/>
                  </a:lnTo>
                  <a:lnTo>
                    <a:pt x="726822" y="774343"/>
                  </a:lnTo>
                  <a:lnTo>
                    <a:pt x="723333" y="820832"/>
                  </a:lnTo>
                  <a:lnTo>
                    <a:pt x="716364" y="866365"/>
                  </a:lnTo>
                  <a:lnTo>
                    <a:pt x="706008" y="910736"/>
                  </a:lnTo>
                  <a:lnTo>
                    <a:pt x="692360" y="953740"/>
                  </a:lnTo>
                  <a:lnTo>
                    <a:pt x="675512" y="995172"/>
                  </a:lnTo>
                  <a:lnTo>
                    <a:pt x="655561" y="1034825"/>
                  </a:lnTo>
                  <a:lnTo>
                    <a:pt x="632599" y="1072495"/>
                  </a:lnTo>
                  <a:lnTo>
                    <a:pt x="606721" y="1107976"/>
                  </a:lnTo>
                  <a:lnTo>
                    <a:pt x="578020" y="1141063"/>
                  </a:lnTo>
                  <a:lnTo>
                    <a:pt x="546592" y="1171550"/>
                  </a:lnTo>
                  <a:lnTo>
                    <a:pt x="512529" y="1199232"/>
                  </a:lnTo>
                  <a:lnTo>
                    <a:pt x="475927" y="1223904"/>
                  </a:lnTo>
                  <a:lnTo>
                    <a:pt x="436878" y="1245360"/>
                  </a:lnTo>
                  <a:lnTo>
                    <a:pt x="395477" y="1263395"/>
                  </a:lnTo>
                  <a:lnTo>
                    <a:pt x="438150" y="1376171"/>
                  </a:lnTo>
                  <a:close/>
                </a:path>
                <a:path w="770254" h="1376679">
                  <a:moveTo>
                    <a:pt x="728472" y="637794"/>
                  </a:moveTo>
                  <a:lnTo>
                    <a:pt x="722733" y="623637"/>
                  </a:lnTo>
                  <a:lnTo>
                    <a:pt x="716851" y="609695"/>
                  </a:lnTo>
                  <a:lnTo>
                    <a:pt x="710684" y="595895"/>
                  </a:lnTo>
                  <a:lnTo>
                    <a:pt x="704087" y="582168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76066" y="3577524"/>
              <a:ext cx="2903982" cy="550991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136641" y="3577524"/>
              <a:ext cx="1343660" cy="521334"/>
            </a:xfrm>
            <a:custGeom>
              <a:avLst/>
              <a:gdLst/>
              <a:ahLst/>
              <a:cxnLst/>
              <a:rect l="l" t="t" r="r" b="b"/>
              <a:pathLst>
                <a:path w="1343660" h="521335">
                  <a:moveTo>
                    <a:pt x="1343406" y="518225"/>
                  </a:moveTo>
                  <a:lnTo>
                    <a:pt x="1336015" y="462115"/>
                  </a:lnTo>
                  <a:lnTo>
                    <a:pt x="1315767" y="407835"/>
                  </a:lnTo>
                  <a:lnTo>
                    <a:pt x="1283334" y="355674"/>
                  </a:lnTo>
                  <a:lnTo>
                    <a:pt x="1239389" y="305919"/>
                  </a:lnTo>
                  <a:lnTo>
                    <a:pt x="1184605" y="258860"/>
                  </a:lnTo>
                  <a:lnTo>
                    <a:pt x="1153358" y="236432"/>
                  </a:lnTo>
                  <a:lnTo>
                    <a:pt x="1119654" y="214785"/>
                  </a:lnTo>
                  <a:lnTo>
                    <a:pt x="1083576" y="193957"/>
                  </a:lnTo>
                  <a:lnTo>
                    <a:pt x="1045210" y="173983"/>
                  </a:lnTo>
                  <a:lnTo>
                    <a:pt x="1004638" y="154899"/>
                  </a:lnTo>
                  <a:lnTo>
                    <a:pt x="961945" y="136742"/>
                  </a:lnTo>
                  <a:lnTo>
                    <a:pt x="917215" y="119547"/>
                  </a:lnTo>
                  <a:lnTo>
                    <a:pt x="870532" y="103350"/>
                  </a:lnTo>
                  <a:lnTo>
                    <a:pt x="821980" y="88188"/>
                  </a:lnTo>
                  <a:lnTo>
                    <a:pt x="771643" y="74096"/>
                  </a:lnTo>
                  <a:lnTo>
                    <a:pt x="719606" y="61112"/>
                  </a:lnTo>
                  <a:lnTo>
                    <a:pt x="665953" y="49270"/>
                  </a:lnTo>
                  <a:lnTo>
                    <a:pt x="610767" y="38606"/>
                  </a:lnTo>
                  <a:lnTo>
                    <a:pt x="554133" y="29158"/>
                  </a:lnTo>
                  <a:lnTo>
                    <a:pt x="496134" y="20961"/>
                  </a:lnTo>
                  <a:lnTo>
                    <a:pt x="436856" y="14050"/>
                  </a:lnTo>
                  <a:lnTo>
                    <a:pt x="376381" y="8463"/>
                  </a:lnTo>
                  <a:lnTo>
                    <a:pt x="314795" y="4234"/>
                  </a:lnTo>
                  <a:lnTo>
                    <a:pt x="252181" y="1401"/>
                  </a:lnTo>
                  <a:lnTo>
                    <a:pt x="188623" y="0"/>
                  </a:lnTo>
                  <a:lnTo>
                    <a:pt x="124206" y="65"/>
                  </a:lnTo>
                  <a:lnTo>
                    <a:pt x="92904" y="779"/>
                  </a:lnTo>
                  <a:lnTo>
                    <a:pt x="61817" y="1779"/>
                  </a:lnTo>
                  <a:lnTo>
                    <a:pt x="30872" y="3065"/>
                  </a:lnTo>
                  <a:lnTo>
                    <a:pt x="0" y="4637"/>
                  </a:lnTo>
                  <a:lnTo>
                    <a:pt x="65719" y="7610"/>
                  </a:lnTo>
                  <a:lnTo>
                    <a:pt x="130230" y="12092"/>
                  </a:lnTo>
                  <a:lnTo>
                    <a:pt x="193446" y="18042"/>
                  </a:lnTo>
                  <a:lnTo>
                    <a:pt x="255276" y="25418"/>
                  </a:lnTo>
                  <a:lnTo>
                    <a:pt x="315634" y="34177"/>
                  </a:lnTo>
                  <a:lnTo>
                    <a:pt x="374430" y="44278"/>
                  </a:lnTo>
                  <a:lnTo>
                    <a:pt x="431577" y="55679"/>
                  </a:lnTo>
                  <a:lnTo>
                    <a:pt x="486986" y="68338"/>
                  </a:lnTo>
                  <a:lnTo>
                    <a:pt x="540569" y="82214"/>
                  </a:lnTo>
                  <a:lnTo>
                    <a:pt x="592238" y="97264"/>
                  </a:lnTo>
                  <a:lnTo>
                    <a:pt x="641904" y="113447"/>
                  </a:lnTo>
                  <a:lnTo>
                    <a:pt x="689478" y="130720"/>
                  </a:lnTo>
                  <a:lnTo>
                    <a:pt x="734874" y="149042"/>
                  </a:lnTo>
                  <a:lnTo>
                    <a:pt x="778001" y="168372"/>
                  </a:lnTo>
                  <a:lnTo>
                    <a:pt x="818773" y="188666"/>
                  </a:lnTo>
                  <a:lnTo>
                    <a:pt x="857101" y="209884"/>
                  </a:lnTo>
                  <a:lnTo>
                    <a:pt x="892895" y="231983"/>
                  </a:lnTo>
                  <a:lnTo>
                    <a:pt x="926069" y="254921"/>
                  </a:lnTo>
                  <a:lnTo>
                    <a:pt x="956534" y="278658"/>
                  </a:lnTo>
                  <a:lnTo>
                    <a:pt x="1008983" y="328356"/>
                  </a:lnTo>
                  <a:lnTo>
                    <a:pt x="1049535" y="380743"/>
                  </a:lnTo>
                  <a:lnTo>
                    <a:pt x="1077484" y="435483"/>
                  </a:lnTo>
                  <a:lnTo>
                    <a:pt x="1092124" y="492241"/>
                  </a:lnTo>
                  <a:lnTo>
                    <a:pt x="1094232" y="521273"/>
                  </a:lnTo>
                  <a:lnTo>
                    <a:pt x="1343406" y="518225"/>
                  </a:lnTo>
                  <a:close/>
                </a:path>
              </a:pathLst>
            </a:custGeom>
            <a:solidFill>
              <a:srgbClr val="29A4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76066" y="3577524"/>
              <a:ext cx="2904490" cy="551180"/>
            </a:xfrm>
            <a:custGeom>
              <a:avLst/>
              <a:gdLst/>
              <a:ahLst/>
              <a:cxnLst/>
              <a:rect l="l" t="t" r="r" b="b"/>
              <a:pathLst>
                <a:path w="2904490" h="551179">
                  <a:moveTo>
                    <a:pt x="2903982" y="518225"/>
                  </a:moveTo>
                  <a:lnTo>
                    <a:pt x="2896591" y="462115"/>
                  </a:lnTo>
                  <a:lnTo>
                    <a:pt x="2876343" y="407835"/>
                  </a:lnTo>
                  <a:lnTo>
                    <a:pt x="2843910" y="355674"/>
                  </a:lnTo>
                  <a:lnTo>
                    <a:pt x="2799965" y="305919"/>
                  </a:lnTo>
                  <a:lnTo>
                    <a:pt x="2745181" y="258860"/>
                  </a:lnTo>
                  <a:lnTo>
                    <a:pt x="2713934" y="236432"/>
                  </a:lnTo>
                  <a:lnTo>
                    <a:pt x="2680230" y="214785"/>
                  </a:lnTo>
                  <a:lnTo>
                    <a:pt x="2644152" y="193957"/>
                  </a:lnTo>
                  <a:lnTo>
                    <a:pt x="2605786" y="173983"/>
                  </a:lnTo>
                  <a:lnTo>
                    <a:pt x="2565214" y="154899"/>
                  </a:lnTo>
                  <a:lnTo>
                    <a:pt x="2522521" y="136742"/>
                  </a:lnTo>
                  <a:lnTo>
                    <a:pt x="2477791" y="119547"/>
                  </a:lnTo>
                  <a:lnTo>
                    <a:pt x="2431108" y="103350"/>
                  </a:lnTo>
                  <a:lnTo>
                    <a:pt x="2382556" y="88188"/>
                  </a:lnTo>
                  <a:lnTo>
                    <a:pt x="2332219" y="74096"/>
                  </a:lnTo>
                  <a:lnTo>
                    <a:pt x="2280182" y="61112"/>
                  </a:lnTo>
                  <a:lnTo>
                    <a:pt x="2226529" y="49270"/>
                  </a:lnTo>
                  <a:lnTo>
                    <a:pt x="2171343" y="38606"/>
                  </a:lnTo>
                  <a:lnTo>
                    <a:pt x="2114709" y="29158"/>
                  </a:lnTo>
                  <a:lnTo>
                    <a:pt x="2056710" y="20961"/>
                  </a:lnTo>
                  <a:lnTo>
                    <a:pt x="1997432" y="14050"/>
                  </a:lnTo>
                  <a:lnTo>
                    <a:pt x="1936957" y="8463"/>
                  </a:lnTo>
                  <a:lnTo>
                    <a:pt x="1875371" y="4234"/>
                  </a:lnTo>
                  <a:lnTo>
                    <a:pt x="1812757" y="1401"/>
                  </a:lnTo>
                  <a:lnTo>
                    <a:pt x="1749199" y="0"/>
                  </a:lnTo>
                  <a:lnTo>
                    <a:pt x="1684782" y="65"/>
                  </a:lnTo>
                  <a:lnTo>
                    <a:pt x="1435608" y="3875"/>
                  </a:lnTo>
                  <a:lnTo>
                    <a:pt x="1374266" y="5286"/>
                  </a:lnTo>
                  <a:lnTo>
                    <a:pt x="1313562" y="8035"/>
                  </a:lnTo>
                  <a:lnTo>
                    <a:pt x="1253584" y="12094"/>
                  </a:lnTo>
                  <a:lnTo>
                    <a:pt x="1194420" y="17432"/>
                  </a:lnTo>
                  <a:lnTo>
                    <a:pt x="1136160" y="24022"/>
                  </a:lnTo>
                  <a:lnTo>
                    <a:pt x="1078891" y="31834"/>
                  </a:lnTo>
                  <a:lnTo>
                    <a:pt x="1022704" y="40837"/>
                  </a:lnTo>
                  <a:lnTo>
                    <a:pt x="967685" y="51004"/>
                  </a:lnTo>
                  <a:lnTo>
                    <a:pt x="913925" y="62305"/>
                  </a:lnTo>
                  <a:lnTo>
                    <a:pt x="861511" y="74711"/>
                  </a:lnTo>
                  <a:lnTo>
                    <a:pt x="810532" y="88191"/>
                  </a:lnTo>
                  <a:lnTo>
                    <a:pt x="761077" y="102718"/>
                  </a:lnTo>
                  <a:lnTo>
                    <a:pt x="713235" y="118262"/>
                  </a:lnTo>
                  <a:lnTo>
                    <a:pt x="667094" y="134793"/>
                  </a:lnTo>
                  <a:lnTo>
                    <a:pt x="622742" y="152282"/>
                  </a:lnTo>
                  <a:lnTo>
                    <a:pt x="580270" y="170701"/>
                  </a:lnTo>
                  <a:lnTo>
                    <a:pt x="539764" y="190019"/>
                  </a:lnTo>
                  <a:lnTo>
                    <a:pt x="501315" y="210208"/>
                  </a:lnTo>
                  <a:lnTo>
                    <a:pt x="465010" y="231237"/>
                  </a:lnTo>
                  <a:lnTo>
                    <a:pt x="430938" y="253079"/>
                  </a:lnTo>
                  <a:lnTo>
                    <a:pt x="399188" y="275704"/>
                  </a:lnTo>
                  <a:lnTo>
                    <a:pt x="343008" y="323185"/>
                  </a:lnTo>
                  <a:lnTo>
                    <a:pt x="297180" y="373445"/>
                  </a:lnTo>
                  <a:lnTo>
                    <a:pt x="0" y="377255"/>
                  </a:lnTo>
                  <a:lnTo>
                    <a:pt x="354330" y="550991"/>
                  </a:lnTo>
                  <a:lnTo>
                    <a:pt x="842772" y="366587"/>
                  </a:lnTo>
                  <a:lnTo>
                    <a:pt x="546354" y="370397"/>
                  </a:lnTo>
                  <a:lnTo>
                    <a:pt x="568721" y="344029"/>
                  </a:lnTo>
                  <a:lnTo>
                    <a:pt x="622055" y="293415"/>
                  </a:lnTo>
                  <a:lnTo>
                    <a:pt x="652831" y="269239"/>
                  </a:lnTo>
                  <a:lnTo>
                    <a:pt x="686218" y="245864"/>
                  </a:lnTo>
                  <a:lnTo>
                    <a:pt x="722121" y="223324"/>
                  </a:lnTo>
                  <a:lnTo>
                    <a:pt x="760444" y="201653"/>
                  </a:lnTo>
                  <a:lnTo>
                    <a:pt x="801092" y="180887"/>
                  </a:lnTo>
                  <a:lnTo>
                    <a:pt x="843967" y="161061"/>
                  </a:lnTo>
                  <a:lnTo>
                    <a:pt x="888976" y="142209"/>
                  </a:lnTo>
                  <a:lnTo>
                    <a:pt x="936021" y="124366"/>
                  </a:lnTo>
                  <a:lnTo>
                    <a:pt x="985008" y="107567"/>
                  </a:lnTo>
                  <a:lnTo>
                    <a:pt x="1035840" y="91847"/>
                  </a:lnTo>
                  <a:lnTo>
                    <a:pt x="1088422" y="77239"/>
                  </a:lnTo>
                  <a:lnTo>
                    <a:pt x="1142658" y="63780"/>
                  </a:lnTo>
                  <a:lnTo>
                    <a:pt x="1198451" y="51504"/>
                  </a:lnTo>
                  <a:lnTo>
                    <a:pt x="1255708" y="40446"/>
                  </a:lnTo>
                  <a:lnTo>
                    <a:pt x="1314331" y="30640"/>
                  </a:lnTo>
                  <a:lnTo>
                    <a:pt x="1374225" y="22121"/>
                  </a:lnTo>
                  <a:lnTo>
                    <a:pt x="1435294" y="14925"/>
                  </a:lnTo>
                  <a:lnTo>
                    <a:pt x="1497443" y="9085"/>
                  </a:lnTo>
                  <a:lnTo>
                    <a:pt x="1560576" y="4637"/>
                  </a:lnTo>
                  <a:lnTo>
                    <a:pt x="1626295" y="7610"/>
                  </a:lnTo>
                  <a:lnTo>
                    <a:pt x="1690806" y="12092"/>
                  </a:lnTo>
                  <a:lnTo>
                    <a:pt x="1754022" y="18042"/>
                  </a:lnTo>
                  <a:lnTo>
                    <a:pt x="1815852" y="25418"/>
                  </a:lnTo>
                  <a:lnTo>
                    <a:pt x="1876210" y="34177"/>
                  </a:lnTo>
                  <a:lnTo>
                    <a:pt x="1935006" y="44278"/>
                  </a:lnTo>
                  <a:lnTo>
                    <a:pt x="1992153" y="55679"/>
                  </a:lnTo>
                  <a:lnTo>
                    <a:pt x="2047562" y="68338"/>
                  </a:lnTo>
                  <a:lnTo>
                    <a:pt x="2101145" y="82214"/>
                  </a:lnTo>
                  <a:lnTo>
                    <a:pt x="2152814" y="97264"/>
                  </a:lnTo>
                  <a:lnTo>
                    <a:pt x="2202480" y="113447"/>
                  </a:lnTo>
                  <a:lnTo>
                    <a:pt x="2250054" y="130720"/>
                  </a:lnTo>
                  <a:lnTo>
                    <a:pt x="2295450" y="149042"/>
                  </a:lnTo>
                  <a:lnTo>
                    <a:pt x="2338578" y="168372"/>
                  </a:lnTo>
                  <a:lnTo>
                    <a:pt x="2379349" y="188666"/>
                  </a:lnTo>
                  <a:lnTo>
                    <a:pt x="2417677" y="209884"/>
                  </a:lnTo>
                  <a:lnTo>
                    <a:pt x="2453471" y="231983"/>
                  </a:lnTo>
                  <a:lnTo>
                    <a:pt x="2486645" y="254921"/>
                  </a:lnTo>
                  <a:lnTo>
                    <a:pt x="2517110" y="278658"/>
                  </a:lnTo>
                  <a:lnTo>
                    <a:pt x="2569559" y="328356"/>
                  </a:lnTo>
                  <a:lnTo>
                    <a:pt x="2610111" y="380743"/>
                  </a:lnTo>
                  <a:lnTo>
                    <a:pt x="2638060" y="435483"/>
                  </a:lnTo>
                  <a:lnTo>
                    <a:pt x="2652700" y="492241"/>
                  </a:lnTo>
                  <a:lnTo>
                    <a:pt x="2654808" y="521273"/>
                  </a:lnTo>
                  <a:lnTo>
                    <a:pt x="2903982" y="518225"/>
                  </a:lnTo>
                  <a:close/>
                </a:path>
                <a:path w="2904490" h="551179">
                  <a:moveTo>
                    <a:pt x="1684782" y="65"/>
                  </a:moveTo>
                  <a:lnTo>
                    <a:pt x="1653480" y="779"/>
                  </a:lnTo>
                  <a:lnTo>
                    <a:pt x="1622393" y="1779"/>
                  </a:lnTo>
                  <a:lnTo>
                    <a:pt x="1591448" y="3065"/>
                  </a:lnTo>
                  <a:lnTo>
                    <a:pt x="1560576" y="4637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48200" y="1219200"/>
              <a:ext cx="381000" cy="42900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743450" y="1661922"/>
              <a:ext cx="190500" cy="14604"/>
            </a:xfrm>
            <a:custGeom>
              <a:avLst/>
              <a:gdLst/>
              <a:ahLst/>
              <a:cxnLst/>
              <a:rect l="l" t="t" r="r" b="b"/>
              <a:pathLst>
                <a:path w="190500" h="14605">
                  <a:moveTo>
                    <a:pt x="190500" y="14477"/>
                  </a:moveTo>
                  <a:lnTo>
                    <a:pt x="190500" y="0"/>
                  </a:lnTo>
                  <a:lnTo>
                    <a:pt x="0" y="0"/>
                  </a:lnTo>
                  <a:lnTo>
                    <a:pt x="0" y="14477"/>
                  </a:lnTo>
                  <a:lnTo>
                    <a:pt x="190500" y="144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43450" y="1661922"/>
              <a:ext cx="190500" cy="14604"/>
            </a:xfrm>
            <a:custGeom>
              <a:avLst/>
              <a:gdLst/>
              <a:ahLst/>
              <a:cxnLst/>
              <a:rect l="l" t="t" r="r" b="b"/>
              <a:pathLst>
                <a:path w="190500" h="14605">
                  <a:moveTo>
                    <a:pt x="0" y="14477"/>
                  </a:moveTo>
                  <a:lnTo>
                    <a:pt x="190500" y="14477"/>
                  </a:lnTo>
                  <a:lnTo>
                    <a:pt x="190500" y="0"/>
                  </a:lnTo>
                  <a:lnTo>
                    <a:pt x="0" y="0"/>
                  </a:lnTo>
                  <a:lnTo>
                    <a:pt x="0" y="14477"/>
                  </a:lnTo>
                  <a:close/>
                </a:path>
              </a:pathLst>
            </a:custGeom>
            <a:solidFill>
              <a:srgbClr val="FEFE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648200" y="12192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114299"/>
                  </a:moveTo>
                  <a:lnTo>
                    <a:pt x="95250" y="114299"/>
                  </a:lnTo>
                  <a:lnTo>
                    <a:pt x="95250" y="385571"/>
                  </a:lnTo>
                  <a:lnTo>
                    <a:pt x="285750" y="385571"/>
                  </a:lnTo>
                  <a:lnTo>
                    <a:pt x="285750" y="114299"/>
                  </a:lnTo>
                  <a:lnTo>
                    <a:pt x="381000" y="114299"/>
                  </a:lnTo>
                  <a:lnTo>
                    <a:pt x="190500" y="0"/>
                  </a:lnTo>
                  <a:lnTo>
                    <a:pt x="0" y="114299"/>
                  </a:lnTo>
                  <a:close/>
                </a:path>
                <a:path w="381000" h="457200">
                  <a:moveTo>
                    <a:pt x="95250" y="400049"/>
                  </a:moveTo>
                  <a:lnTo>
                    <a:pt x="95250" y="428243"/>
                  </a:lnTo>
                  <a:lnTo>
                    <a:pt x="285750" y="428243"/>
                  </a:lnTo>
                  <a:lnTo>
                    <a:pt x="285750" y="400049"/>
                  </a:lnTo>
                  <a:lnTo>
                    <a:pt x="95250" y="400049"/>
                  </a:lnTo>
                  <a:close/>
                </a:path>
                <a:path w="381000" h="457200">
                  <a:moveTo>
                    <a:pt x="95250" y="442721"/>
                  </a:moveTo>
                  <a:lnTo>
                    <a:pt x="95250" y="457199"/>
                  </a:lnTo>
                  <a:lnTo>
                    <a:pt x="285750" y="457199"/>
                  </a:lnTo>
                  <a:lnTo>
                    <a:pt x="285750" y="442721"/>
                  </a:lnTo>
                  <a:lnTo>
                    <a:pt x="95250" y="442721"/>
                  </a:lnTo>
                  <a:close/>
                </a:path>
              </a:pathLst>
            </a:custGeom>
            <a:ln w="9525">
              <a:solidFill>
                <a:srgbClr val="FFFF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48200" y="2133600"/>
              <a:ext cx="381000" cy="42900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743450" y="2576322"/>
              <a:ext cx="190500" cy="14604"/>
            </a:xfrm>
            <a:custGeom>
              <a:avLst/>
              <a:gdLst/>
              <a:ahLst/>
              <a:cxnLst/>
              <a:rect l="l" t="t" r="r" b="b"/>
              <a:pathLst>
                <a:path w="190500" h="14605">
                  <a:moveTo>
                    <a:pt x="190500" y="14477"/>
                  </a:moveTo>
                  <a:lnTo>
                    <a:pt x="190500" y="0"/>
                  </a:lnTo>
                  <a:lnTo>
                    <a:pt x="0" y="0"/>
                  </a:lnTo>
                  <a:lnTo>
                    <a:pt x="0" y="14477"/>
                  </a:lnTo>
                  <a:lnTo>
                    <a:pt x="190500" y="14477"/>
                  </a:lnTo>
                  <a:close/>
                </a:path>
              </a:pathLst>
            </a:custGeom>
            <a:solidFill>
              <a:srgbClr val="FFCC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743450" y="2583561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14477">
              <a:solidFill>
                <a:srgbClr val="FECC64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648200" y="21336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114299"/>
                  </a:moveTo>
                  <a:lnTo>
                    <a:pt x="95250" y="114299"/>
                  </a:lnTo>
                  <a:lnTo>
                    <a:pt x="95250" y="385571"/>
                  </a:lnTo>
                  <a:lnTo>
                    <a:pt x="285750" y="385571"/>
                  </a:lnTo>
                  <a:lnTo>
                    <a:pt x="285750" y="114299"/>
                  </a:lnTo>
                  <a:lnTo>
                    <a:pt x="381000" y="114299"/>
                  </a:lnTo>
                  <a:lnTo>
                    <a:pt x="190500" y="0"/>
                  </a:lnTo>
                  <a:lnTo>
                    <a:pt x="0" y="114299"/>
                  </a:lnTo>
                  <a:close/>
                </a:path>
                <a:path w="381000" h="457200">
                  <a:moveTo>
                    <a:pt x="95250" y="400049"/>
                  </a:moveTo>
                  <a:lnTo>
                    <a:pt x="95250" y="428243"/>
                  </a:lnTo>
                  <a:lnTo>
                    <a:pt x="285750" y="428243"/>
                  </a:lnTo>
                  <a:lnTo>
                    <a:pt x="285750" y="400049"/>
                  </a:lnTo>
                  <a:lnTo>
                    <a:pt x="95250" y="400049"/>
                  </a:lnTo>
                  <a:close/>
                </a:path>
                <a:path w="381000" h="457200">
                  <a:moveTo>
                    <a:pt x="95250" y="442721"/>
                  </a:moveTo>
                  <a:lnTo>
                    <a:pt x="95250" y="457199"/>
                  </a:lnTo>
                  <a:lnTo>
                    <a:pt x="285750" y="457199"/>
                  </a:lnTo>
                  <a:lnTo>
                    <a:pt x="285750" y="442721"/>
                  </a:lnTo>
                  <a:lnTo>
                    <a:pt x="95250" y="442721"/>
                  </a:lnTo>
                  <a:close/>
                </a:path>
              </a:pathLst>
            </a:custGeom>
            <a:ln w="9525">
              <a:solidFill>
                <a:srgbClr val="FFCC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48200" y="2971800"/>
              <a:ext cx="381000" cy="42900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4743450" y="3414522"/>
              <a:ext cx="190500" cy="14604"/>
            </a:xfrm>
            <a:custGeom>
              <a:avLst/>
              <a:gdLst/>
              <a:ahLst/>
              <a:cxnLst/>
              <a:rect l="l" t="t" r="r" b="b"/>
              <a:pathLst>
                <a:path w="190500" h="14604">
                  <a:moveTo>
                    <a:pt x="190500" y="14477"/>
                  </a:moveTo>
                  <a:lnTo>
                    <a:pt x="190500" y="0"/>
                  </a:lnTo>
                  <a:lnTo>
                    <a:pt x="0" y="0"/>
                  </a:lnTo>
                  <a:lnTo>
                    <a:pt x="0" y="14477"/>
                  </a:lnTo>
                  <a:lnTo>
                    <a:pt x="190500" y="14477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743450" y="3421760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14477">
              <a:solidFill>
                <a:srgbClr val="FECBF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648200" y="2971800"/>
              <a:ext cx="381000" cy="457200"/>
            </a:xfrm>
            <a:custGeom>
              <a:avLst/>
              <a:gdLst/>
              <a:ahLst/>
              <a:cxnLst/>
              <a:rect l="l" t="t" r="r" b="b"/>
              <a:pathLst>
                <a:path w="381000" h="457200">
                  <a:moveTo>
                    <a:pt x="0" y="114299"/>
                  </a:moveTo>
                  <a:lnTo>
                    <a:pt x="95250" y="114299"/>
                  </a:lnTo>
                  <a:lnTo>
                    <a:pt x="95250" y="385572"/>
                  </a:lnTo>
                  <a:lnTo>
                    <a:pt x="285750" y="385572"/>
                  </a:lnTo>
                  <a:lnTo>
                    <a:pt x="285750" y="114299"/>
                  </a:lnTo>
                  <a:lnTo>
                    <a:pt x="381000" y="114299"/>
                  </a:lnTo>
                  <a:lnTo>
                    <a:pt x="190500" y="0"/>
                  </a:lnTo>
                  <a:lnTo>
                    <a:pt x="0" y="114299"/>
                  </a:lnTo>
                  <a:close/>
                </a:path>
                <a:path w="381000" h="457200">
                  <a:moveTo>
                    <a:pt x="95250" y="400050"/>
                  </a:moveTo>
                  <a:lnTo>
                    <a:pt x="95250" y="428244"/>
                  </a:lnTo>
                  <a:lnTo>
                    <a:pt x="285750" y="428244"/>
                  </a:lnTo>
                  <a:lnTo>
                    <a:pt x="285750" y="400050"/>
                  </a:lnTo>
                  <a:lnTo>
                    <a:pt x="95250" y="400050"/>
                  </a:lnTo>
                  <a:close/>
                </a:path>
                <a:path w="381000" h="457200">
                  <a:moveTo>
                    <a:pt x="95250" y="442722"/>
                  </a:moveTo>
                  <a:lnTo>
                    <a:pt x="95250" y="457200"/>
                  </a:lnTo>
                  <a:lnTo>
                    <a:pt x="285750" y="457200"/>
                  </a:lnTo>
                  <a:lnTo>
                    <a:pt x="285750" y="442722"/>
                  </a:lnTo>
                  <a:lnTo>
                    <a:pt x="95250" y="442722"/>
                  </a:lnTo>
                  <a:close/>
                </a:path>
              </a:pathLst>
            </a:custGeom>
            <a:ln w="9525">
              <a:solidFill>
                <a:srgbClr val="3399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4494" rIns="0" bIns="0" rtlCol="0">
            <a:spAutoFit/>
          </a:bodyPr>
          <a:lstStyle/>
          <a:p>
            <a:pPr marL="3009900">
              <a:lnSpc>
                <a:spcPct val="100000"/>
              </a:lnSpc>
              <a:spcBef>
                <a:spcPts val="95"/>
              </a:spcBef>
            </a:pPr>
            <a:r>
              <a:rPr sz="3200" i="1" dirty="0">
                <a:latin typeface="TimesNewRomanPS-BoldItalicMT"/>
                <a:cs typeface="TimesNewRomanPS-BoldItalicMT"/>
              </a:rPr>
              <a:t>African</a:t>
            </a:r>
            <a:r>
              <a:rPr sz="3200" i="1" spc="-110" dirty="0">
                <a:latin typeface="TimesNewRomanPS-BoldItalicMT"/>
                <a:cs typeface="TimesNewRomanPS-BoldItalicMT"/>
              </a:rPr>
              <a:t> </a:t>
            </a:r>
            <a:r>
              <a:rPr sz="3200" i="1" spc="-10" dirty="0">
                <a:latin typeface="TimesNewRomanPS-BoldItalicMT"/>
                <a:cs typeface="TimesNewRomanPS-BoldItalicMT"/>
              </a:rPr>
              <a:t>Psychology:</a:t>
            </a:r>
            <a:endParaRPr sz="3200">
              <a:latin typeface="TimesNewRomanPS-BoldItalicMT"/>
              <a:cs typeface="TimesNewRomanPS-BoldItalic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703" y="1979647"/>
            <a:ext cx="6984365" cy="4801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374015" indent="-406400">
              <a:lnSpc>
                <a:spcPct val="119800"/>
              </a:lnSpc>
              <a:spcBef>
                <a:spcPts val="100"/>
              </a:spcBef>
              <a:tabLst>
                <a:tab pos="676275" algn="l"/>
              </a:tabLst>
            </a:pPr>
            <a:r>
              <a:rPr sz="3200" spc="365" dirty="0">
                <a:latin typeface="Arial Unicode MS"/>
                <a:cs typeface="Arial Unicode MS"/>
              </a:rPr>
              <a:t>�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Must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define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human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beingness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as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spc="-50" dirty="0">
                <a:latin typeface="Times New Roman"/>
                <a:cs typeface="Times New Roman"/>
              </a:rPr>
              <a:t>a </a:t>
            </a:r>
            <a:r>
              <a:rPr sz="3200" b="1" dirty="0">
                <a:latin typeface="Times New Roman"/>
                <a:cs typeface="Times New Roman"/>
              </a:rPr>
              <a:t>cosmic</a:t>
            </a:r>
            <a:r>
              <a:rPr sz="3200" b="1" spc="-1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evolutionary</a:t>
            </a:r>
            <a:r>
              <a:rPr sz="3200" b="1" spc="-13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process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675005" algn="l"/>
              </a:tabLst>
            </a:pPr>
            <a:r>
              <a:rPr sz="3200" spc="365" dirty="0">
                <a:latin typeface="Arial Unicode MS"/>
                <a:cs typeface="Arial Unicode MS"/>
              </a:rPr>
              <a:t>�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Reflects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detailed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cosmogony</a:t>
            </a:r>
            <a:endParaRPr sz="3200">
              <a:latin typeface="Times New Roman"/>
              <a:cs typeface="Times New Roman"/>
            </a:endParaRPr>
          </a:p>
          <a:p>
            <a:pPr marL="926465" marR="327025" indent="-914400">
              <a:lnSpc>
                <a:spcPct val="100000"/>
              </a:lnSpc>
              <a:spcBef>
                <a:spcPts val="765"/>
              </a:spcBef>
              <a:tabLst>
                <a:tab pos="675005" algn="l"/>
              </a:tabLst>
            </a:pPr>
            <a:r>
              <a:rPr sz="3200" spc="365" dirty="0">
                <a:latin typeface="Arial Unicode MS"/>
                <a:cs typeface="Arial Unicode MS"/>
              </a:rPr>
              <a:t>�</a:t>
            </a:r>
            <a:r>
              <a:rPr sz="3200" dirty="0">
                <a:latin typeface="Arial Unicode MS"/>
                <a:cs typeface="Arial Unicode MS"/>
              </a:rPr>
              <a:t>	</a:t>
            </a:r>
            <a:r>
              <a:rPr sz="3200" b="1" dirty="0">
                <a:latin typeface="Times New Roman"/>
                <a:cs typeface="Times New Roman"/>
              </a:rPr>
              <a:t>Result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is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not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behavioral </a:t>
            </a:r>
            <a:r>
              <a:rPr sz="3200" b="1" dirty="0">
                <a:latin typeface="Times New Roman"/>
                <a:cs typeface="Times New Roman"/>
              </a:rPr>
              <a:t>psychology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but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cosmogonic </a:t>
            </a:r>
            <a:r>
              <a:rPr sz="3200" b="1" dirty="0">
                <a:latin typeface="Times New Roman"/>
                <a:cs typeface="Times New Roman"/>
              </a:rPr>
              <a:t>psychology</a:t>
            </a:r>
            <a:r>
              <a:rPr sz="3200" b="1" spc="-1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(Dr.</a:t>
            </a:r>
            <a:r>
              <a:rPr sz="3200" b="1" spc="-114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Kumodjie,</a:t>
            </a:r>
            <a:r>
              <a:rPr sz="3200" b="1" spc="-12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2000)</a:t>
            </a:r>
            <a:endParaRPr sz="32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spcBef>
                <a:spcPts val="10"/>
              </a:spcBef>
              <a:tabLst>
                <a:tab pos="5151755" algn="l"/>
              </a:tabLst>
            </a:pPr>
            <a:r>
              <a:rPr sz="2400" b="1" i="1" dirty="0">
                <a:latin typeface="TimesNewRomanPS-BoldItalicMT"/>
                <a:cs typeface="TimesNewRomanPS-BoldItalicMT"/>
              </a:rPr>
              <a:t>what</a:t>
            </a:r>
            <a:r>
              <a:rPr sz="24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the</a:t>
            </a:r>
            <a:r>
              <a:rPr sz="24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Ewe</a:t>
            </a:r>
            <a:r>
              <a:rPr sz="24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would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call</a:t>
            </a:r>
            <a:r>
              <a:rPr sz="24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“sekologo”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sekologo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-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(se) </a:t>
            </a:r>
            <a:r>
              <a:rPr sz="2400" b="1" i="1" dirty="0">
                <a:latin typeface="TimesNewRomanPS-BoldItalicMT"/>
                <a:cs typeface="TimesNewRomanPS-BoldItalicMT"/>
              </a:rPr>
              <a:t>law/destiny;</a:t>
            </a:r>
            <a:r>
              <a:rPr sz="24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(ko)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law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manifest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self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as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mind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1st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then </a:t>
            </a:r>
            <a:r>
              <a:rPr sz="2400" b="1" i="1" dirty="0">
                <a:latin typeface="TimesNewRomanPS-BoldItalicMT"/>
                <a:cs typeface="TimesNewRomanPS-BoldItalicMT"/>
              </a:rPr>
              <a:t>matter;</a:t>
            </a:r>
            <a:r>
              <a:rPr sz="24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(logo)</a:t>
            </a:r>
            <a:r>
              <a:rPr sz="24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mystery</a:t>
            </a:r>
            <a:r>
              <a:rPr sz="24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of</a:t>
            </a:r>
            <a:r>
              <a:rPr sz="24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the</a:t>
            </a:r>
            <a:r>
              <a:rPr sz="24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400" b="1" i="1" spc="-10" dirty="0">
                <a:latin typeface="TimesNewRomanPS-BoldItalicMT"/>
                <a:cs typeface="TimesNewRomanPS-BoldItalicMT"/>
              </a:rPr>
              <a:t>creator;</a:t>
            </a:r>
            <a:r>
              <a:rPr sz="2400" b="1" i="1" dirty="0">
                <a:latin typeface="TimesNewRomanPS-BoldItalicMT"/>
                <a:cs typeface="TimesNewRomanPS-BoldItalicMT"/>
              </a:rPr>
              <a:t>	“knowledge</a:t>
            </a:r>
            <a:r>
              <a:rPr sz="2400" b="1" i="1" spc="-50" dirty="0">
                <a:latin typeface="TimesNewRomanPS-BoldItalicMT"/>
                <a:cs typeface="TimesNewRomanPS-BoldItalicMT"/>
              </a:rPr>
              <a:t> </a:t>
            </a:r>
            <a:r>
              <a:rPr sz="2400" b="1" i="1" spc="-35" dirty="0">
                <a:latin typeface="TimesNewRomanPS-BoldItalicMT"/>
                <a:cs typeface="TimesNewRomanPS-BoldItalicMT"/>
              </a:rPr>
              <a:t>of </a:t>
            </a:r>
            <a:r>
              <a:rPr sz="2400" b="1" i="1" dirty="0">
                <a:latin typeface="TimesNewRomanPS-BoldItalicMT"/>
                <a:cs typeface="TimesNewRomanPS-BoldItalicMT"/>
              </a:rPr>
              <a:t>the</a:t>
            </a:r>
            <a:r>
              <a:rPr sz="24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mystery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&amp;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law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of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behavior,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mind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latin typeface="TimesNewRomanPS-BoldItalicMT"/>
                <a:cs typeface="TimesNewRomanPS-BoldItalicMT"/>
              </a:rPr>
              <a:t>and</a:t>
            </a:r>
            <a:r>
              <a:rPr sz="24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400" b="1" i="1" spc="-10" dirty="0">
                <a:latin typeface="TimesNewRomanPS-BoldItalicMT"/>
                <a:cs typeface="TimesNewRomanPS-BoldItalicMT"/>
              </a:rPr>
              <a:t>matter”</a:t>
            </a:r>
            <a:endParaRPr sz="2400">
              <a:latin typeface="TimesNewRomanPS-BoldItalicMT"/>
              <a:cs typeface="TimesNewRomanPS-BoldItalic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312" rIns="0" bIns="0" rtlCol="0">
            <a:spAutoFit/>
          </a:bodyPr>
          <a:lstStyle/>
          <a:p>
            <a:pPr marL="2684145">
              <a:lnSpc>
                <a:spcPct val="100000"/>
              </a:lnSpc>
              <a:spcBef>
                <a:spcPts val="95"/>
              </a:spcBef>
            </a:pPr>
            <a:r>
              <a:rPr sz="4400" b="0" dirty="0">
                <a:latin typeface="Times New Roman"/>
                <a:cs typeface="Times New Roman"/>
              </a:rPr>
              <a:t>Basic</a:t>
            </a:r>
            <a:r>
              <a:rPr sz="4400" b="0" spc="-100" dirty="0">
                <a:latin typeface="Times New Roman"/>
                <a:cs typeface="Times New Roman"/>
              </a:rPr>
              <a:t> </a:t>
            </a:r>
            <a:r>
              <a:rPr sz="4400" b="0" spc="-10" dirty="0">
                <a:latin typeface="Times New Roman"/>
                <a:cs typeface="Times New Roman"/>
              </a:rPr>
              <a:t>Principles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502" y="1710944"/>
            <a:ext cx="7576820" cy="48818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400" dirty="0">
                <a:latin typeface="Times New Roman"/>
                <a:cs typeface="Times New Roman"/>
              </a:rPr>
              <a:t>Holdstock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(2000)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identified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several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precepts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including:</a:t>
            </a:r>
            <a:endParaRPr sz="2400" dirty="0">
              <a:latin typeface="Times New Roman"/>
              <a:cs typeface="Times New Roman"/>
            </a:endParaRPr>
          </a:p>
          <a:p>
            <a:pPr marL="255270" indent="-242570">
              <a:lnSpc>
                <a:spcPct val="100000"/>
              </a:lnSpc>
              <a:spcBef>
                <a:spcPts val="28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Nothing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exists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isolation.</a:t>
            </a:r>
            <a:endParaRPr sz="2400" dirty="0">
              <a:latin typeface="Times New Roman"/>
              <a:cs typeface="Times New Roman"/>
            </a:endParaRPr>
          </a:p>
          <a:p>
            <a:pPr marL="12700" marR="419100" indent="242570">
              <a:lnSpc>
                <a:spcPts val="2590"/>
              </a:lnSpc>
              <a:spcBef>
                <a:spcPts val="61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Life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sacred,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communion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souls,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transcends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limitations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space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time.</a:t>
            </a:r>
            <a:endParaRPr sz="2400" dirty="0">
              <a:latin typeface="Times New Roman"/>
              <a:cs typeface="Times New Roman"/>
            </a:endParaRPr>
          </a:p>
          <a:p>
            <a:pPr marL="12700" marR="5080" indent="242570">
              <a:lnSpc>
                <a:spcPct val="89900"/>
              </a:lnSpc>
              <a:spcBef>
                <a:spcPts val="535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Life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cyclical,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constant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renaissance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requiring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inner </a:t>
            </a:r>
            <a:r>
              <a:rPr sz="2400" dirty="0">
                <a:latin typeface="Times New Roman"/>
                <a:cs typeface="Times New Roman"/>
              </a:rPr>
              <a:t>renewal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humankind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keep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renewal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occurring</a:t>
            </a:r>
            <a:r>
              <a:rPr sz="2400" spc="-25" dirty="0">
                <a:latin typeface="Times New Roman"/>
                <a:cs typeface="Times New Roman"/>
              </a:rPr>
              <a:t> in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cosmos.</a:t>
            </a:r>
            <a:endParaRPr sz="2400" dirty="0">
              <a:latin typeface="Times New Roman"/>
              <a:cs typeface="Times New Roman"/>
            </a:endParaRPr>
          </a:p>
          <a:p>
            <a:pPr marL="255270" indent="-242570">
              <a:lnSpc>
                <a:spcPct val="100000"/>
              </a:lnSpc>
              <a:spcBef>
                <a:spcPts val="28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Life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cannot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evaluated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linear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perspective.</a:t>
            </a:r>
            <a:endParaRPr sz="2400" dirty="0">
              <a:latin typeface="Times New Roman"/>
              <a:cs typeface="Times New Roman"/>
            </a:endParaRPr>
          </a:p>
          <a:p>
            <a:pPr marL="12700" marR="158115" indent="242570">
              <a:lnSpc>
                <a:spcPts val="2590"/>
              </a:lnSpc>
              <a:spcBef>
                <a:spcPts val="61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psychology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subsumes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attention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religion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spirituality.</a:t>
            </a:r>
            <a:endParaRPr sz="2400" dirty="0">
              <a:latin typeface="Times New Roman"/>
              <a:cs typeface="Times New Roman"/>
            </a:endParaRPr>
          </a:p>
          <a:p>
            <a:pPr marL="12700" marR="82550" indent="242570">
              <a:lnSpc>
                <a:spcPts val="2590"/>
              </a:lnSpc>
              <a:spcBef>
                <a:spcPts val="57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natural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world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imbued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beyond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which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understood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Western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logic.</a:t>
            </a:r>
            <a:endParaRPr sz="2400" dirty="0">
              <a:latin typeface="Times New Roman"/>
              <a:cs typeface="Times New Roman"/>
            </a:endParaRPr>
          </a:p>
          <a:p>
            <a:pPr marL="255270" indent="-242570">
              <a:lnSpc>
                <a:spcPct val="100000"/>
              </a:lnSpc>
              <a:spcBef>
                <a:spcPts val="245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Intuitive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reasoning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important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sophisticated.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312" rIns="0" bIns="0" rtlCol="0">
            <a:spAutoFit/>
          </a:bodyPr>
          <a:lstStyle/>
          <a:p>
            <a:pPr marL="2684145">
              <a:lnSpc>
                <a:spcPct val="100000"/>
              </a:lnSpc>
              <a:spcBef>
                <a:spcPts val="95"/>
              </a:spcBef>
            </a:pPr>
            <a:r>
              <a:rPr sz="4400" b="0" dirty="0">
                <a:latin typeface="Times New Roman"/>
                <a:cs typeface="Times New Roman"/>
              </a:rPr>
              <a:t>Basic</a:t>
            </a:r>
            <a:r>
              <a:rPr sz="4400" b="0" spc="-100" dirty="0">
                <a:latin typeface="Times New Roman"/>
                <a:cs typeface="Times New Roman"/>
              </a:rPr>
              <a:t> </a:t>
            </a:r>
            <a:r>
              <a:rPr sz="4400" b="0" spc="-10" dirty="0">
                <a:latin typeface="Times New Roman"/>
                <a:cs typeface="Times New Roman"/>
              </a:rPr>
              <a:t>Principles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502" y="1726945"/>
            <a:ext cx="8346440" cy="405511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218440" indent="201295">
              <a:lnSpc>
                <a:spcPts val="1930"/>
              </a:lnSpc>
              <a:spcBef>
                <a:spcPts val="550"/>
              </a:spcBef>
              <a:buSzPct val="95000"/>
              <a:buFont typeface="Arial Unicode MS"/>
              <a:buChar char="►"/>
              <a:tabLst>
                <a:tab pos="213995" algn="l"/>
              </a:tabLst>
            </a:pPr>
            <a:r>
              <a:rPr sz="2000" dirty="0">
                <a:latin typeface="Times New Roman"/>
                <a:cs typeface="Times New Roman"/>
              </a:rPr>
              <a:t>There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vital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force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people,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plants,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animals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inanimate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objects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time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bound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making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past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important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present.</a:t>
            </a:r>
            <a:endParaRPr sz="2000">
              <a:latin typeface="Times New Roman"/>
              <a:cs typeface="Times New Roman"/>
            </a:endParaRPr>
          </a:p>
          <a:p>
            <a:pPr marL="12700" marR="5080" indent="201295">
              <a:lnSpc>
                <a:spcPts val="1930"/>
              </a:lnSpc>
              <a:spcBef>
                <a:spcPts val="470"/>
              </a:spcBef>
              <a:buSzPct val="95000"/>
              <a:buFont typeface="Arial Unicode MS"/>
              <a:buChar char="►"/>
              <a:tabLst>
                <a:tab pos="213995" algn="l"/>
              </a:tabLst>
            </a:pP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forces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equal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must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discover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one’s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relation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forces.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human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just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vital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vital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participation.</a:t>
            </a:r>
            <a:endParaRPr sz="2000">
              <a:latin typeface="Times New Roman"/>
              <a:cs typeface="Times New Roman"/>
            </a:endParaRPr>
          </a:p>
          <a:p>
            <a:pPr marL="213995" indent="-201295">
              <a:lnSpc>
                <a:spcPct val="100000"/>
              </a:lnSpc>
              <a:spcBef>
                <a:spcPts val="10"/>
              </a:spcBef>
              <a:buSzPct val="95000"/>
              <a:buFont typeface="Arial Unicode MS"/>
              <a:buChar char="►"/>
              <a:tabLst>
                <a:tab pos="213995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person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‘alone’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isolated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being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lacks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power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definition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identity.</a:t>
            </a:r>
            <a:endParaRPr sz="2000">
              <a:latin typeface="Times New Roman"/>
              <a:cs typeface="Times New Roman"/>
            </a:endParaRPr>
          </a:p>
          <a:p>
            <a:pPr marL="12700" marR="20320" indent="201295">
              <a:lnSpc>
                <a:spcPts val="1930"/>
              </a:lnSpc>
              <a:spcBef>
                <a:spcPts val="455"/>
              </a:spcBef>
              <a:buSzPct val="95000"/>
              <a:buFont typeface="Arial Unicode MS"/>
              <a:buChar char="►"/>
              <a:tabLst>
                <a:tab pos="21399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ancestors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considered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living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dead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reflecting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distinction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between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West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Africa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demarcation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life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death.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living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dead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they </a:t>
            </a:r>
            <a:r>
              <a:rPr sz="2000" dirty="0">
                <a:latin typeface="Times New Roman"/>
                <a:cs typeface="Times New Roman"/>
              </a:rPr>
              <a:t>remain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relationship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living.</a:t>
            </a:r>
            <a:endParaRPr sz="2000">
              <a:latin typeface="Times New Roman"/>
              <a:cs typeface="Times New Roman"/>
            </a:endParaRPr>
          </a:p>
          <a:p>
            <a:pPr marL="12700" marR="256540" indent="201295">
              <a:lnSpc>
                <a:spcPct val="80200"/>
              </a:lnSpc>
              <a:spcBef>
                <a:spcPts val="480"/>
              </a:spcBef>
              <a:buSzPct val="95000"/>
              <a:buFont typeface="Arial Unicode MS"/>
              <a:buChar char="►"/>
              <a:tabLst>
                <a:tab pos="213995" algn="l"/>
              </a:tabLst>
            </a:pPr>
            <a:r>
              <a:rPr sz="2000" dirty="0">
                <a:latin typeface="Times New Roman"/>
                <a:cs typeface="Times New Roman"/>
              </a:rPr>
              <a:t>African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humanism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(ubuntu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Nguni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distinctly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different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from </a:t>
            </a:r>
            <a:r>
              <a:rPr sz="2000" dirty="0">
                <a:latin typeface="Times New Roman"/>
                <a:cs typeface="Times New Roman"/>
              </a:rPr>
              <a:t>Western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types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humanism)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inherently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anti-</a:t>
            </a:r>
            <a:r>
              <a:rPr sz="2000" spc="-10" dirty="0">
                <a:latin typeface="Times New Roman"/>
                <a:cs typeface="Times New Roman"/>
              </a:rPr>
              <a:t>individualistic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pro- </a:t>
            </a:r>
            <a:r>
              <a:rPr sz="2000" spc="-10" dirty="0">
                <a:latin typeface="Times New Roman"/>
                <a:cs typeface="Times New Roman"/>
              </a:rPr>
              <a:t>communalistic,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spiritual,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transcendental,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centrifugal.</a:t>
            </a:r>
            <a:r>
              <a:rPr sz="2000" spc="3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Respect,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dignity, solidarity,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compassion,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survival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thought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five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fingers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ubuntu </a:t>
            </a:r>
            <a:r>
              <a:rPr sz="2000" dirty="0">
                <a:latin typeface="Times New Roman"/>
                <a:cs typeface="Times New Roman"/>
              </a:rPr>
              <a:t>(Mbigi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Maree,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1995).</a:t>
            </a:r>
            <a:endParaRPr sz="2000">
              <a:latin typeface="Times New Roman"/>
              <a:cs typeface="Times New Roman"/>
            </a:endParaRPr>
          </a:p>
          <a:p>
            <a:pPr marL="12700" marR="1214755" indent="201295">
              <a:lnSpc>
                <a:spcPts val="1930"/>
              </a:lnSpc>
              <a:spcBef>
                <a:spcPts val="455"/>
              </a:spcBef>
              <a:buSzPct val="95000"/>
              <a:buFont typeface="Arial Unicode MS"/>
              <a:buChar char="►"/>
              <a:tabLst>
                <a:tab pos="213995" algn="l"/>
              </a:tabLst>
            </a:pPr>
            <a:r>
              <a:rPr sz="2000" dirty="0">
                <a:latin typeface="Times New Roman"/>
                <a:cs typeface="Times New Roman"/>
              </a:rPr>
              <a:t>African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society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other-</a:t>
            </a:r>
            <a:r>
              <a:rPr sz="2000" dirty="0">
                <a:latin typeface="Times New Roman"/>
                <a:cs typeface="Times New Roman"/>
              </a:rPr>
              <a:t>centered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living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about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cooperation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not </a:t>
            </a:r>
            <a:r>
              <a:rPr sz="2000" spc="-10" dirty="0">
                <a:latin typeface="Times New Roman"/>
                <a:cs typeface="Times New Roman"/>
              </a:rPr>
              <a:t>competition.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312" rIns="0" bIns="0" rtlCol="0">
            <a:spAutoFit/>
          </a:bodyPr>
          <a:lstStyle/>
          <a:p>
            <a:pPr marL="2684145">
              <a:lnSpc>
                <a:spcPct val="100000"/>
              </a:lnSpc>
              <a:spcBef>
                <a:spcPts val="95"/>
              </a:spcBef>
            </a:pPr>
            <a:r>
              <a:rPr sz="4400" b="0" dirty="0">
                <a:latin typeface="Times New Roman"/>
                <a:cs typeface="Times New Roman"/>
              </a:rPr>
              <a:t>Basic</a:t>
            </a:r>
            <a:r>
              <a:rPr sz="4400" b="0" spc="-100" dirty="0">
                <a:latin typeface="Times New Roman"/>
                <a:cs typeface="Times New Roman"/>
              </a:rPr>
              <a:t> </a:t>
            </a:r>
            <a:r>
              <a:rPr sz="4400" b="0" spc="-10" dirty="0">
                <a:latin typeface="Times New Roman"/>
                <a:cs typeface="Times New Roman"/>
              </a:rPr>
              <a:t>Principles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502" y="1716278"/>
            <a:ext cx="7918450" cy="5210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270" indent="-242570">
              <a:lnSpc>
                <a:spcPts val="2875"/>
              </a:lnSpc>
              <a:spcBef>
                <a:spcPts val="10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Self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focus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individual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experience.</a:t>
            </a:r>
            <a:endParaRPr sz="2400" dirty="0">
              <a:latin typeface="Times New Roman"/>
              <a:cs typeface="Times New Roman"/>
            </a:endParaRPr>
          </a:p>
          <a:p>
            <a:pPr marL="12700" marR="5080" indent="242570">
              <a:lnSpc>
                <a:spcPct val="79900"/>
              </a:lnSpc>
              <a:spcBef>
                <a:spcPts val="575"/>
              </a:spcBef>
              <a:buSzPct val="95833"/>
              <a:buFont typeface="Arial Unicode MS"/>
              <a:buChar char="►"/>
              <a:tabLst>
                <a:tab pos="255270" algn="l"/>
                <a:tab pos="2144395" algn="l"/>
                <a:tab pos="6290310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contrast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western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thinker,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view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actor.</a:t>
            </a:r>
            <a:r>
              <a:rPr sz="2400" dirty="0">
                <a:latin typeface="Times New Roman"/>
                <a:cs typeface="Times New Roman"/>
              </a:rPr>
              <a:t>	‘By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your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actions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you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known.</a:t>
            </a:r>
            <a:r>
              <a:rPr sz="2400" dirty="0">
                <a:latin typeface="Times New Roman"/>
                <a:cs typeface="Times New Roman"/>
              </a:rPr>
              <a:t>	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example,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reducing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widespread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job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relationship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difficulties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‘manageable’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personal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problems,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traditional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(western) </a:t>
            </a:r>
            <a:r>
              <a:rPr sz="2400" dirty="0">
                <a:latin typeface="Times New Roman"/>
                <a:cs typeface="Times New Roman"/>
              </a:rPr>
              <a:t>psychotherapy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diverts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energy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legitimacy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efforts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transform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work,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community,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societal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institutions;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reinforces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false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belief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determine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own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outcomes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simply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hard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socially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appropriate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individual </a:t>
            </a:r>
            <a:r>
              <a:rPr sz="2400" dirty="0">
                <a:latin typeface="Times New Roman"/>
                <a:cs typeface="Times New Roman"/>
              </a:rPr>
              <a:t>solution”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(Fox,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2000,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27).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Likewise,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reducing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strained </a:t>
            </a:r>
            <a:r>
              <a:rPr sz="2400" dirty="0">
                <a:latin typeface="Times New Roman"/>
                <a:cs typeface="Times New Roman"/>
              </a:rPr>
              <a:t>interpersonal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relationships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spiritual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dynamics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alone, </a:t>
            </a:r>
            <a:r>
              <a:rPr sz="2400" dirty="0">
                <a:latin typeface="Times New Roman"/>
                <a:cs typeface="Times New Roman"/>
              </a:rPr>
              <a:t>traditional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psychology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could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divert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energy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away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important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interpersonal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work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needs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occur</a:t>
            </a:r>
            <a:r>
              <a:rPr sz="2400" spc="-25" dirty="0">
                <a:latin typeface="Times New Roman"/>
                <a:cs typeface="Times New Roman"/>
              </a:rPr>
              <a:t> for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individual,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family,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community.</a:t>
            </a:r>
            <a:endParaRPr sz="2400" dirty="0">
              <a:latin typeface="Times New Roman"/>
              <a:cs typeface="Times New Roman"/>
            </a:endParaRPr>
          </a:p>
          <a:p>
            <a:pPr marL="12700" marR="145415" indent="242570">
              <a:lnSpc>
                <a:spcPct val="79900"/>
              </a:lnSpc>
              <a:spcBef>
                <a:spcPts val="57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intimate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relationship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with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animate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inanimate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world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nature,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ancestors</a:t>
            </a:r>
            <a:r>
              <a:rPr sz="2400" spc="-25" dirty="0">
                <a:latin typeface="Times New Roman"/>
                <a:cs typeface="Times New Roman"/>
              </a:rPr>
              <a:t> and </a:t>
            </a:r>
            <a:r>
              <a:rPr sz="2400" spc="-10" dirty="0">
                <a:latin typeface="Times New Roman"/>
                <a:cs typeface="Times New Roman"/>
              </a:rPr>
              <a:t>spirits.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Times New Roman"/>
                <a:cs typeface="Times New Roman"/>
              </a:rPr>
              <a:t>“When</a:t>
            </a:r>
            <a:r>
              <a:rPr sz="4000" b="0" spc="-2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the</a:t>
            </a:r>
            <a:r>
              <a:rPr sz="4000" b="0" spc="-2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indigenous</a:t>
            </a:r>
            <a:r>
              <a:rPr sz="4000" b="0" spc="-25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psychologies </a:t>
            </a:r>
            <a:r>
              <a:rPr sz="4000" b="0" dirty="0">
                <a:latin typeface="Times New Roman"/>
                <a:cs typeface="Times New Roman"/>
              </a:rPr>
              <a:t>are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incorporated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into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a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universal </a:t>
            </a:r>
            <a:r>
              <a:rPr sz="4000" b="0" dirty="0">
                <a:latin typeface="Times New Roman"/>
                <a:cs typeface="Times New Roman"/>
              </a:rPr>
              <a:t>framework,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we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will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have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a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universal psychology.”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8902" y="5429503"/>
            <a:ext cx="25654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Triandis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(1996)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3988" y="586232"/>
            <a:ext cx="547560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i="1" dirty="0">
                <a:latin typeface="TimesNewRomanPS-BoldItalicMT"/>
                <a:cs typeface="TimesNewRomanPS-BoldItalicMT"/>
              </a:rPr>
              <a:t>African</a:t>
            </a:r>
            <a:r>
              <a:rPr sz="4400" i="1" spc="-110" dirty="0">
                <a:latin typeface="TimesNewRomanPS-BoldItalicMT"/>
                <a:cs typeface="TimesNewRomanPS-BoldItalicMT"/>
              </a:rPr>
              <a:t> </a:t>
            </a:r>
            <a:r>
              <a:rPr sz="4400" i="1" dirty="0">
                <a:latin typeface="TimesNewRomanPS-BoldItalicMT"/>
                <a:cs typeface="TimesNewRomanPS-BoldItalicMT"/>
              </a:rPr>
              <a:t>Concept</a:t>
            </a:r>
            <a:r>
              <a:rPr sz="4400" i="1" spc="-110" dirty="0">
                <a:latin typeface="TimesNewRomanPS-BoldItalicMT"/>
                <a:cs typeface="TimesNewRomanPS-BoldItalicMT"/>
              </a:rPr>
              <a:t> </a:t>
            </a:r>
            <a:r>
              <a:rPr sz="4400" i="1" dirty="0">
                <a:latin typeface="TimesNewRomanPS-BoldItalicMT"/>
                <a:cs typeface="TimesNewRomanPS-BoldItalicMT"/>
              </a:rPr>
              <a:t>of</a:t>
            </a:r>
            <a:r>
              <a:rPr sz="4400" i="1" spc="-110" dirty="0">
                <a:latin typeface="TimesNewRomanPS-BoldItalicMT"/>
                <a:cs typeface="TimesNewRomanPS-BoldItalicMT"/>
              </a:rPr>
              <a:t> </a:t>
            </a:r>
            <a:r>
              <a:rPr sz="4400" i="1" spc="-20" dirty="0">
                <a:latin typeface="TimesNewRomanPS-BoldItalicMT"/>
                <a:cs typeface="TimesNewRomanPS-BoldItalicMT"/>
              </a:rPr>
              <a:t>Self</a:t>
            </a:r>
            <a:endParaRPr sz="4400">
              <a:latin typeface="TimesNewRomanPS-BoldItalicMT"/>
              <a:cs typeface="TimesNewRomanPS-BoldItalic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566232" y="2571750"/>
            <a:ext cx="4704715" cy="4597400"/>
            <a:chOff x="2566232" y="2571750"/>
            <a:chExt cx="4704715" cy="45974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6232" y="2571750"/>
              <a:ext cx="4704159" cy="45974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14800" y="4114800"/>
              <a:ext cx="1752600" cy="16002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114800" y="4114800"/>
              <a:ext cx="1752600" cy="1600200"/>
            </a:xfrm>
            <a:custGeom>
              <a:avLst/>
              <a:gdLst/>
              <a:ahLst/>
              <a:cxnLst/>
              <a:rect l="l" t="t" r="r" b="b"/>
              <a:pathLst>
                <a:path w="1752600" h="1600200">
                  <a:moveTo>
                    <a:pt x="876300" y="0"/>
                  </a:moveTo>
                  <a:lnTo>
                    <a:pt x="826583" y="1266"/>
                  </a:lnTo>
                  <a:lnTo>
                    <a:pt x="777592" y="5020"/>
                  </a:lnTo>
                  <a:lnTo>
                    <a:pt x="729402" y="11194"/>
                  </a:lnTo>
                  <a:lnTo>
                    <a:pt x="682086" y="19720"/>
                  </a:lnTo>
                  <a:lnTo>
                    <a:pt x="635719" y="30532"/>
                  </a:lnTo>
                  <a:lnTo>
                    <a:pt x="590375" y="43562"/>
                  </a:lnTo>
                  <a:lnTo>
                    <a:pt x="546127" y="58742"/>
                  </a:lnTo>
                  <a:lnTo>
                    <a:pt x="503050" y="76004"/>
                  </a:lnTo>
                  <a:lnTo>
                    <a:pt x="461217" y="95282"/>
                  </a:lnTo>
                  <a:lnTo>
                    <a:pt x="420704" y="116507"/>
                  </a:lnTo>
                  <a:lnTo>
                    <a:pt x="381583" y="139612"/>
                  </a:lnTo>
                  <a:lnTo>
                    <a:pt x="343929" y="164531"/>
                  </a:lnTo>
                  <a:lnTo>
                    <a:pt x="307816" y="191194"/>
                  </a:lnTo>
                  <a:lnTo>
                    <a:pt x="273318" y="219536"/>
                  </a:lnTo>
                  <a:lnTo>
                    <a:pt x="240510" y="249487"/>
                  </a:lnTo>
                  <a:lnTo>
                    <a:pt x="209464" y="280982"/>
                  </a:lnTo>
                  <a:lnTo>
                    <a:pt x="180255" y="313952"/>
                  </a:lnTo>
                  <a:lnTo>
                    <a:pt x="152958" y="348329"/>
                  </a:lnTo>
                  <a:lnTo>
                    <a:pt x="127645" y="384047"/>
                  </a:lnTo>
                  <a:lnTo>
                    <a:pt x="104392" y="421038"/>
                  </a:lnTo>
                  <a:lnTo>
                    <a:pt x="83272" y="459234"/>
                  </a:lnTo>
                  <a:lnTo>
                    <a:pt x="64360" y="498569"/>
                  </a:lnTo>
                  <a:lnTo>
                    <a:pt x="47729" y="538973"/>
                  </a:lnTo>
                  <a:lnTo>
                    <a:pt x="33454" y="580380"/>
                  </a:lnTo>
                  <a:lnTo>
                    <a:pt x="21608" y="622723"/>
                  </a:lnTo>
                  <a:lnTo>
                    <a:pt x="12265" y="665934"/>
                  </a:lnTo>
                  <a:lnTo>
                    <a:pt x="5500" y="709945"/>
                  </a:lnTo>
                  <a:lnTo>
                    <a:pt x="1387" y="754690"/>
                  </a:lnTo>
                  <a:lnTo>
                    <a:pt x="0" y="800100"/>
                  </a:lnTo>
                  <a:lnTo>
                    <a:pt x="1387" y="845509"/>
                  </a:lnTo>
                  <a:lnTo>
                    <a:pt x="5500" y="890254"/>
                  </a:lnTo>
                  <a:lnTo>
                    <a:pt x="12265" y="934265"/>
                  </a:lnTo>
                  <a:lnTo>
                    <a:pt x="21608" y="977476"/>
                  </a:lnTo>
                  <a:lnTo>
                    <a:pt x="33454" y="1019819"/>
                  </a:lnTo>
                  <a:lnTo>
                    <a:pt x="47729" y="1061226"/>
                  </a:lnTo>
                  <a:lnTo>
                    <a:pt x="64360" y="1101630"/>
                  </a:lnTo>
                  <a:lnTo>
                    <a:pt x="83272" y="1140965"/>
                  </a:lnTo>
                  <a:lnTo>
                    <a:pt x="104392" y="1179161"/>
                  </a:lnTo>
                  <a:lnTo>
                    <a:pt x="127645" y="1216152"/>
                  </a:lnTo>
                  <a:lnTo>
                    <a:pt x="152958" y="1251870"/>
                  </a:lnTo>
                  <a:lnTo>
                    <a:pt x="180255" y="1286247"/>
                  </a:lnTo>
                  <a:lnTo>
                    <a:pt x="209464" y="1319217"/>
                  </a:lnTo>
                  <a:lnTo>
                    <a:pt x="240510" y="1350712"/>
                  </a:lnTo>
                  <a:lnTo>
                    <a:pt x="273318" y="1380663"/>
                  </a:lnTo>
                  <a:lnTo>
                    <a:pt x="307816" y="1409005"/>
                  </a:lnTo>
                  <a:lnTo>
                    <a:pt x="343929" y="1435668"/>
                  </a:lnTo>
                  <a:lnTo>
                    <a:pt x="381583" y="1460587"/>
                  </a:lnTo>
                  <a:lnTo>
                    <a:pt x="420704" y="1483692"/>
                  </a:lnTo>
                  <a:lnTo>
                    <a:pt x="461217" y="1504917"/>
                  </a:lnTo>
                  <a:lnTo>
                    <a:pt x="503050" y="1524195"/>
                  </a:lnTo>
                  <a:lnTo>
                    <a:pt x="546127" y="1541457"/>
                  </a:lnTo>
                  <a:lnTo>
                    <a:pt x="590375" y="1556637"/>
                  </a:lnTo>
                  <a:lnTo>
                    <a:pt x="635719" y="1569667"/>
                  </a:lnTo>
                  <a:lnTo>
                    <a:pt x="682086" y="1580479"/>
                  </a:lnTo>
                  <a:lnTo>
                    <a:pt x="729402" y="1589005"/>
                  </a:lnTo>
                  <a:lnTo>
                    <a:pt x="777592" y="1595179"/>
                  </a:lnTo>
                  <a:lnTo>
                    <a:pt x="826583" y="1598933"/>
                  </a:lnTo>
                  <a:lnTo>
                    <a:pt x="876300" y="1600200"/>
                  </a:lnTo>
                  <a:lnTo>
                    <a:pt x="926016" y="1598933"/>
                  </a:lnTo>
                  <a:lnTo>
                    <a:pt x="975007" y="1595179"/>
                  </a:lnTo>
                  <a:lnTo>
                    <a:pt x="1023197" y="1589005"/>
                  </a:lnTo>
                  <a:lnTo>
                    <a:pt x="1070513" y="1580479"/>
                  </a:lnTo>
                  <a:lnTo>
                    <a:pt x="1116880" y="1569667"/>
                  </a:lnTo>
                  <a:lnTo>
                    <a:pt x="1162224" y="1556637"/>
                  </a:lnTo>
                  <a:lnTo>
                    <a:pt x="1206472" y="1541457"/>
                  </a:lnTo>
                  <a:lnTo>
                    <a:pt x="1249549" y="1524195"/>
                  </a:lnTo>
                  <a:lnTo>
                    <a:pt x="1291382" y="1504917"/>
                  </a:lnTo>
                  <a:lnTo>
                    <a:pt x="1331895" y="1483692"/>
                  </a:lnTo>
                  <a:lnTo>
                    <a:pt x="1371016" y="1460587"/>
                  </a:lnTo>
                  <a:lnTo>
                    <a:pt x="1408670" y="1435668"/>
                  </a:lnTo>
                  <a:lnTo>
                    <a:pt x="1444783" y="1409005"/>
                  </a:lnTo>
                  <a:lnTo>
                    <a:pt x="1479281" y="1380663"/>
                  </a:lnTo>
                  <a:lnTo>
                    <a:pt x="1512089" y="1350712"/>
                  </a:lnTo>
                  <a:lnTo>
                    <a:pt x="1543135" y="1319217"/>
                  </a:lnTo>
                  <a:lnTo>
                    <a:pt x="1572344" y="1286247"/>
                  </a:lnTo>
                  <a:lnTo>
                    <a:pt x="1599641" y="1251870"/>
                  </a:lnTo>
                  <a:lnTo>
                    <a:pt x="1624954" y="1216152"/>
                  </a:lnTo>
                  <a:lnTo>
                    <a:pt x="1648207" y="1179161"/>
                  </a:lnTo>
                  <a:lnTo>
                    <a:pt x="1669327" y="1140965"/>
                  </a:lnTo>
                  <a:lnTo>
                    <a:pt x="1688239" y="1101630"/>
                  </a:lnTo>
                  <a:lnTo>
                    <a:pt x="1704870" y="1061226"/>
                  </a:lnTo>
                  <a:lnTo>
                    <a:pt x="1719145" y="1019819"/>
                  </a:lnTo>
                  <a:lnTo>
                    <a:pt x="1730991" y="977476"/>
                  </a:lnTo>
                  <a:lnTo>
                    <a:pt x="1740334" y="934265"/>
                  </a:lnTo>
                  <a:lnTo>
                    <a:pt x="1747099" y="890254"/>
                  </a:lnTo>
                  <a:lnTo>
                    <a:pt x="1751212" y="845509"/>
                  </a:lnTo>
                  <a:lnTo>
                    <a:pt x="1752600" y="800100"/>
                  </a:lnTo>
                  <a:lnTo>
                    <a:pt x="1751212" y="754690"/>
                  </a:lnTo>
                  <a:lnTo>
                    <a:pt x="1747099" y="709945"/>
                  </a:lnTo>
                  <a:lnTo>
                    <a:pt x="1740334" y="665934"/>
                  </a:lnTo>
                  <a:lnTo>
                    <a:pt x="1730991" y="622723"/>
                  </a:lnTo>
                  <a:lnTo>
                    <a:pt x="1719145" y="580380"/>
                  </a:lnTo>
                  <a:lnTo>
                    <a:pt x="1704870" y="538973"/>
                  </a:lnTo>
                  <a:lnTo>
                    <a:pt x="1688239" y="498569"/>
                  </a:lnTo>
                  <a:lnTo>
                    <a:pt x="1669327" y="459234"/>
                  </a:lnTo>
                  <a:lnTo>
                    <a:pt x="1648207" y="421038"/>
                  </a:lnTo>
                  <a:lnTo>
                    <a:pt x="1624954" y="384047"/>
                  </a:lnTo>
                  <a:lnTo>
                    <a:pt x="1599641" y="348329"/>
                  </a:lnTo>
                  <a:lnTo>
                    <a:pt x="1572344" y="313952"/>
                  </a:lnTo>
                  <a:lnTo>
                    <a:pt x="1543135" y="280982"/>
                  </a:lnTo>
                  <a:lnTo>
                    <a:pt x="1512089" y="249487"/>
                  </a:lnTo>
                  <a:lnTo>
                    <a:pt x="1479281" y="219536"/>
                  </a:lnTo>
                  <a:lnTo>
                    <a:pt x="1444783" y="191194"/>
                  </a:lnTo>
                  <a:lnTo>
                    <a:pt x="1408670" y="164531"/>
                  </a:lnTo>
                  <a:lnTo>
                    <a:pt x="1371016" y="139612"/>
                  </a:lnTo>
                  <a:lnTo>
                    <a:pt x="1331895" y="116507"/>
                  </a:lnTo>
                  <a:lnTo>
                    <a:pt x="1291382" y="95282"/>
                  </a:lnTo>
                  <a:lnTo>
                    <a:pt x="1249549" y="76004"/>
                  </a:lnTo>
                  <a:lnTo>
                    <a:pt x="1206472" y="58742"/>
                  </a:lnTo>
                  <a:lnTo>
                    <a:pt x="1162224" y="43562"/>
                  </a:lnTo>
                  <a:lnTo>
                    <a:pt x="1116880" y="30532"/>
                  </a:lnTo>
                  <a:lnTo>
                    <a:pt x="1070513" y="19720"/>
                  </a:lnTo>
                  <a:lnTo>
                    <a:pt x="1023197" y="11194"/>
                  </a:lnTo>
                  <a:lnTo>
                    <a:pt x="975007" y="5020"/>
                  </a:lnTo>
                  <a:lnTo>
                    <a:pt x="926016" y="1266"/>
                  </a:lnTo>
                  <a:lnTo>
                    <a:pt x="876300" y="0"/>
                  </a:lnTo>
                  <a:close/>
                </a:path>
              </a:pathLst>
            </a:custGeom>
            <a:ln w="127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19399" y="6400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152400"/>
                  </a:moveTo>
                  <a:lnTo>
                    <a:pt x="296997" y="104363"/>
                  </a:lnTo>
                  <a:lnTo>
                    <a:pt x="275295" y="62544"/>
                  </a:lnTo>
                  <a:lnTo>
                    <a:pt x="242255" y="29504"/>
                  </a:lnTo>
                  <a:lnTo>
                    <a:pt x="200436" y="7802"/>
                  </a:lnTo>
                  <a:lnTo>
                    <a:pt x="152400" y="0"/>
                  </a:ln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7802" y="200436"/>
                  </a:lnTo>
                  <a:lnTo>
                    <a:pt x="29504" y="242255"/>
                  </a:lnTo>
                  <a:lnTo>
                    <a:pt x="62544" y="275295"/>
                  </a:lnTo>
                  <a:lnTo>
                    <a:pt x="104363" y="296997"/>
                  </a:lnTo>
                  <a:lnTo>
                    <a:pt x="152400" y="304800"/>
                  </a:lnTo>
                  <a:lnTo>
                    <a:pt x="200436" y="296997"/>
                  </a:lnTo>
                  <a:lnTo>
                    <a:pt x="242255" y="275295"/>
                  </a:lnTo>
                  <a:lnTo>
                    <a:pt x="275295" y="242255"/>
                  </a:lnTo>
                  <a:lnTo>
                    <a:pt x="296997" y="200436"/>
                  </a:lnTo>
                  <a:lnTo>
                    <a:pt x="304800" y="15240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19399" y="6400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104363" y="7802"/>
                  </a:lnTo>
                  <a:lnTo>
                    <a:pt x="62544" y="29504"/>
                  </a:lnTo>
                  <a:lnTo>
                    <a:pt x="29504" y="62544"/>
                  </a:lnTo>
                  <a:lnTo>
                    <a:pt x="7802" y="104363"/>
                  </a:lnTo>
                  <a:lnTo>
                    <a:pt x="0" y="152400"/>
                  </a:lnTo>
                  <a:lnTo>
                    <a:pt x="7802" y="200436"/>
                  </a:lnTo>
                  <a:lnTo>
                    <a:pt x="29504" y="242255"/>
                  </a:lnTo>
                  <a:lnTo>
                    <a:pt x="62544" y="275295"/>
                  </a:lnTo>
                  <a:lnTo>
                    <a:pt x="104363" y="296997"/>
                  </a:lnTo>
                  <a:lnTo>
                    <a:pt x="152400" y="304800"/>
                  </a:lnTo>
                  <a:lnTo>
                    <a:pt x="200436" y="296997"/>
                  </a:lnTo>
                  <a:lnTo>
                    <a:pt x="242255" y="275295"/>
                  </a:lnTo>
                  <a:lnTo>
                    <a:pt x="275295" y="242255"/>
                  </a:lnTo>
                  <a:lnTo>
                    <a:pt x="296997" y="200436"/>
                  </a:lnTo>
                  <a:lnTo>
                    <a:pt x="304800" y="152400"/>
                  </a:lnTo>
                  <a:lnTo>
                    <a:pt x="296997" y="104363"/>
                  </a:lnTo>
                  <a:lnTo>
                    <a:pt x="275295" y="62544"/>
                  </a:lnTo>
                  <a:lnTo>
                    <a:pt x="242255" y="29504"/>
                  </a:lnTo>
                  <a:lnTo>
                    <a:pt x="200436" y="7802"/>
                  </a:lnTo>
                  <a:lnTo>
                    <a:pt x="152400" y="0"/>
                  </a:lnTo>
                  <a:close/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39900" y="4787900"/>
            <a:ext cx="1094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0" dirty="0">
                <a:latin typeface="Arial"/>
                <a:cs typeface="Arial"/>
              </a:rPr>
              <a:t>Siblings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69100" y="4406900"/>
            <a:ext cx="1568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0" dirty="0">
                <a:latin typeface="Arial"/>
                <a:cs typeface="Arial"/>
              </a:rPr>
              <a:t>Community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47102" y="6653276"/>
            <a:ext cx="165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Grills,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1997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78700" y="5281676"/>
            <a:ext cx="907415" cy="74803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2400" i="1" spc="-10" dirty="0">
                <a:latin typeface="Arial"/>
                <a:cs typeface="Arial"/>
              </a:rPr>
              <a:t>Father</a:t>
            </a:r>
            <a:endParaRPr sz="2400">
              <a:latin typeface="Arial"/>
              <a:cs typeface="Arial"/>
            </a:endParaRPr>
          </a:p>
          <a:p>
            <a:pPr marR="50800" algn="ctr">
              <a:lnSpc>
                <a:spcPct val="100000"/>
              </a:lnSpc>
              <a:spcBef>
                <a:spcPts val="455"/>
              </a:spcBef>
            </a:pPr>
            <a:r>
              <a:rPr sz="1200" spc="-10" dirty="0">
                <a:latin typeface="Arial Rounded MT Bold"/>
                <a:cs typeface="Arial Rounded MT Bold"/>
              </a:rPr>
              <a:t>NTORO</a:t>
            </a:r>
            <a:endParaRPr sz="1200">
              <a:latin typeface="Arial Rounded MT Bold"/>
              <a:cs typeface="Arial Rounded MT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94502" y="6458203"/>
            <a:ext cx="703580" cy="6381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434"/>
              </a:spcBef>
            </a:pPr>
            <a:r>
              <a:rPr sz="2400" i="1" spc="-25" dirty="0">
                <a:latin typeface="Arial"/>
                <a:cs typeface="Arial"/>
              </a:rPr>
              <a:t>Ori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200" spc="-10" dirty="0">
                <a:latin typeface="Arial Rounded MT Bold"/>
                <a:cs typeface="Arial Rounded MT Bold"/>
              </a:rPr>
              <a:t>SUNSUM</a:t>
            </a:r>
            <a:endParaRPr sz="1200">
              <a:latin typeface="Arial Rounded MT Bold"/>
              <a:cs typeface="Arial Rounded MT 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79701" y="6500876"/>
            <a:ext cx="97409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65"/>
              </a:lnSpc>
              <a:spcBef>
                <a:spcPts val="100"/>
              </a:spcBef>
            </a:pPr>
            <a:r>
              <a:rPr sz="2400" i="1" spc="-10" dirty="0">
                <a:latin typeface="Arial"/>
                <a:cs typeface="Arial"/>
              </a:rPr>
              <a:t>Mother</a:t>
            </a:r>
            <a:endParaRPr sz="2400">
              <a:latin typeface="Arial"/>
              <a:cs typeface="Arial"/>
            </a:endParaRPr>
          </a:p>
          <a:p>
            <a:pPr marL="127000">
              <a:lnSpc>
                <a:spcPts val="1225"/>
              </a:lnSpc>
            </a:pPr>
            <a:r>
              <a:rPr sz="1200" spc="-10" dirty="0">
                <a:latin typeface="Arial Rounded MT Bold"/>
                <a:cs typeface="Arial Rounded MT Bold"/>
              </a:rPr>
              <a:t>MOGYA</a:t>
            </a:r>
            <a:endParaRPr sz="1200">
              <a:latin typeface="Arial Rounded MT Bold"/>
              <a:cs typeface="Arial Rounded MT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42302" y="2849371"/>
            <a:ext cx="1381125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38760" indent="-2540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 Rounded MT Bold"/>
                <a:cs typeface="Arial Rounded MT Bold"/>
              </a:rPr>
              <a:t>NANANOM NSAMANFO</a:t>
            </a:r>
            <a:endParaRPr sz="1200">
              <a:latin typeface="Arial Rounded MT Bold"/>
              <a:cs typeface="Arial Rounded MT Bold"/>
            </a:endParaRPr>
          </a:p>
          <a:p>
            <a:pPr algn="ctr">
              <a:lnSpc>
                <a:spcPts val="2350"/>
              </a:lnSpc>
            </a:pPr>
            <a:r>
              <a:rPr sz="2400" i="1" spc="-10" dirty="0">
                <a:latin typeface="Arial"/>
                <a:cs typeface="Arial"/>
              </a:rPr>
              <a:t>Ancestors</a:t>
            </a:r>
            <a:endParaRPr sz="240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765"/>
              </a:spcBef>
            </a:pPr>
            <a:r>
              <a:rPr sz="1200" spc="-20" dirty="0">
                <a:latin typeface="Arial Rounded MT Bold"/>
                <a:cs typeface="Arial Rounded MT Bold"/>
              </a:rPr>
              <a:t>EGUN</a:t>
            </a:r>
            <a:endParaRPr sz="1200">
              <a:latin typeface="Arial Rounded MT Bold"/>
              <a:cs typeface="Arial Rounded MT 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5901" y="3077971"/>
            <a:ext cx="753745" cy="775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480" algn="ctr">
              <a:lnSpc>
                <a:spcPts val="1295"/>
              </a:lnSpc>
              <a:spcBef>
                <a:spcPts val="100"/>
              </a:spcBef>
            </a:pPr>
            <a:r>
              <a:rPr sz="1200" spc="-10" dirty="0">
                <a:latin typeface="Arial Rounded MT Bold"/>
                <a:cs typeface="Arial Rounded MT Bold"/>
              </a:rPr>
              <a:t>ABOSOM</a:t>
            </a:r>
            <a:endParaRPr sz="1200">
              <a:latin typeface="Arial Rounded MT Bold"/>
              <a:cs typeface="Arial Rounded MT Bold"/>
            </a:endParaRPr>
          </a:p>
          <a:p>
            <a:pPr algn="ctr">
              <a:lnSpc>
                <a:spcPts val="2735"/>
              </a:lnSpc>
            </a:pPr>
            <a:r>
              <a:rPr sz="2400" i="1" spc="-10" dirty="0">
                <a:latin typeface="Arial"/>
                <a:cs typeface="Arial"/>
              </a:rPr>
              <a:t>Orisa</a:t>
            </a:r>
            <a:endParaRPr sz="2400">
              <a:latin typeface="Arial"/>
              <a:cs typeface="Arial"/>
            </a:endParaRPr>
          </a:p>
          <a:p>
            <a:pPr marR="84455" algn="ctr">
              <a:lnSpc>
                <a:spcPct val="100000"/>
              </a:lnSpc>
              <a:spcBef>
                <a:spcPts val="430"/>
              </a:spcBef>
            </a:pPr>
            <a:r>
              <a:rPr sz="1200" spc="-20" dirty="0">
                <a:latin typeface="Arial Rounded MT Bold"/>
                <a:cs typeface="Arial Rounded MT Bold"/>
              </a:rPr>
              <a:t>RAAB</a:t>
            </a:r>
            <a:endParaRPr sz="1200">
              <a:latin typeface="Arial Rounded MT Bold"/>
              <a:cs typeface="Arial Rounded MT Bold"/>
            </a:endParaRPr>
          </a:p>
        </p:txBody>
      </p:sp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05275" y="1743075"/>
            <a:ext cx="1997202" cy="415289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4499102" y="2112301"/>
            <a:ext cx="1804035" cy="6527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600" spc="-10" dirty="0">
                <a:latin typeface="Arial Rounded MT Bold"/>
                <a:cs typeface="Arial Rounded MT Bold"/>
              </a:rPr>
              <a:t>SHADOW</a:t>
            </a:r>
            <a:endParaRPr sz="1600">
              <a:latin typeface="Arial Rounded MT Bold"/>
              <a:cs typeface="Arial Rounded MT Bold"/>
            </a:endParaRPr>
          </a:p>
          <a:p>
            <a:pPr marL="927100">
              <a:lnSpc>
                <a:spcPct val="100000"/>
              </a:lnSpc>
              <a:spcBef>
                <a:spcPts val="455"/>
              </a:spcBef>
            </a:pPr>
            <a:r>
              <a:rPr sz="1800" i="1" spc="-10" dirty="0">
                <a:latin typeface="Arial"/>
                <a:cs typeface="Arial"/>
              </a:rPr>
              <a:t>Nkrabea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 rot="10800000">
            <a:off x="4737149" y="4669506"/>
            <a:ext cx="249652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5"/>
              </a:lnSpc>
            </a:pPr>
            <a:r>
              <a:rPr sz="1600" i="1" spc="-2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99102" y="4464050"/>
            <a:ext cx="1233805" cy="1142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25"/>
              </a:lnSpc>
              <a:spcBef>
                <a:spcPts val="95"/>
              </a:spcBef>
            </a:pPr>
            <a:r>
              <a:rPr sz="1400" i="1" spc="105" dirty="0">
                <a:latin typeface="Arial"/>
                <a:cs typeface="Arial"/>
              </a:rPr>
              <a:t>Spiritness</a:t>
            </a:r>
            <a:endParaRPr sz="1400">
              <a:latin typeface="Arial"/>
              <a:cs typeface="Arial"/>
            </a:endParaRPr>
          </a:p>
          <a:p>
            <a:pPr marL="393700">
              <a:lnSpc>
                <a:spcPts val="1625"/>
              </a:lnSpc>
            </a:pPr>
            <a:r>
              <a:rPr sz="1400" i="1" spc="85" dirty="0">
                <a:latin typeface="Arial"/>
                <a:cs typeface="Arial"/>
              </a:rPr>
              <a:t>KRA</a:t>
            </a:r>
            <a:endParaRPr sz="1400">
              <a:latin typeface="Arial"/>
              <a:cs typeface="Arial"/>
            </a:endParaRPr>
          </a:p>
          <a:p>
            <a:pPr marL="110489">
              <a:lnSpc>
                <a:spcPts val="2775"/>
              </a:lnSpc>
              <a:spcBef>
                <a:spcPts val="120"/>
              </a:spcBef>
            </a:pPr>
            <a:r>
              <a:rPr sz="2400" spc="-20" dirty="0">
                <a:latin typeface="Arial"/>
                <a:cs typeface="Arial"/>
              </a:rPr>
              <a:t>SELF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1335"/>
              </a:lnSpc>
            </a:pPr>
            <a:r>
              <a:rPr sz="1200" i="1" spc="165" dirty="0">
                <a:latin typeface="Arial"/>
                <a:cs typeface="Arial"/>
              </a:rPr>
              <a:t>Manifestation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i="1" spc="110" dirty="0">
                <a:latin typeface="Arial"/>
                <a:cs typeface="Arial"/>
              </a:rPr>
              <a:t>EMI/HONHOM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5502" y="6884923"/>
            <a:ext cx="3070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 Rounded MT Bold"/>
                <a:cs typeface="Arial Rounded MT Bold"/>
              </a:rPr>
              <a:t>Ayim-</a:t>
            </a:r>
            <a:r>
              <a:rPr sz="2400" dirty="0">
                <a:latin typeface="Arial Rounded MT Bold"/>
                <a:cs typeface="Arial Rounded MT Bold"/>
              </a:rPr>
              <a:t>Aboagye,</a:t>
            </a:r>
            <a:r>
              <a:rPr sz="2400" spc="-25" dirty="0">
                <a:latin typeface="Arial Rounded MT Bold"/>
                <a:cs typeface="Arial Rounded MT Bold"/>
              </a:rPr>
              <a:t> </a:t>
            </a:r>
            <a:r>
              <a:rPr sz="2400" spc="-20" dirty="0">
                <a:latin typeface="Arial Rounded MT Bold"/>
                <a:cs typeface="Arial Rounded MT Bold"/>
              </a:rPr>
              <a:t>1993</a:t>
            </a:r>
            <a:endParaRPr sz="2400">
              <a:latin typeface="Arial Rounded MT Bold"/>
              <a:cs typeface="Arial Rounded MT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0" y="1676400"/>
            <a:ext cx="3962400" cy="6096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R="163195" algn="ctr">
              <a:lnSpc>
                <a:spcPct val="100000"/>
              </a:lnSpc>
              <a:spcBef>
                <a:spcPts val="425"/>
              </a:spcBef>
            </a:pPr>
            <a:r>
              <a:rPr sz="1800" b="1" spc="-10" dirty="0">
                <a:latin typeface="Arial"/>
                <a:cs typeface="Arial"/>
              </a:rPr>
              <a:t>Nyame</a:t>
            </a:r>
            <a:endParaRPr sz="1800">
              <a:latin typeface="Arial"/>
              <a:cs typeface="Arial"/>
            </a:endParaRPr>
          </a:p>
          <a:p>
            <a:pPr marR="163195" algn="ctr">
              <a:lnSpc>
                <a:spcPct val="100000"/>
              </a:lnSpc>
              <a:spcBef>
                <a:spcPts val="25"/>
              </a:spcBef>
            </a:pPr>
            <a:r>
              <a:rPr sz="1800" dirty="0">
                <a:latin typeface="Arial Rounded MT Bold"/>
                <a:cs typeface="Arial Rounded MT Bold"/>
              </a:rPr>
              <a:t>The Supreme God of the </a:t>
            </a:r>
            <a:r>
              <a:rPr sz="1800" spc="-25" dirty="0">
                <a:latin typeface="Arial Rounded MT Bold"/>
                <a:cs typeface="Arial Rounded MT Bold"/>
              </a:rPr>
              <a:t>Sky</a:t>
            </a:r>
            <a:endParaRPr sz="1800">
              <a:latin typeface="Arial Rounded MT Bold"/>
              <a:cs typeface="Arial Rounded MT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65932" y="2279142"/>
            <a:ext cx="1382395" cy="2292985"/>
          </a:xfrm>
          <a:custGeom>
            <a:avLst/>
            <a:gdLst/>
            <a:ahLst/>
            <a:cxnLst/>
            <a:rect l="l" t="t" r="r" b="b"/>
            <a:pathLst>
              <a:path w="1382395" h="2292985">
                <a:moveTo>
                  <a:pt x="1353560" y="2220880"/>
                </a:moveTo>
                <a:lnTo>
                  <a:pt x="21335" y="0"/>
                </a:lnTo>
                <a:lnTo>
                  <a:pt x="0" y="13715"/>
                </a:lnTo>
                <a:lnTo>
                  <a:pt x="1332266" y="2233907"/>
                </a:lnTo>
                <a:lnTo>
                  <a:pt x="1353560" y="2220880"/>
                </a:lnTo>
                <a:close/>
              </a:path>
              <a:path w="1382395" h="2292985">
                <a:moveTo>
                  <a:pt x="1360169" y="2278752"/>
                </a:moveTo>
                <a:lnTo>
                  <a:pt x="1360169" y="2231898"/>
                </a:lnTo>
                <a:lnTo>
                  <a:pt x="1338833" y="2244852"/>
                </a:lnTo>
                <a:lnTo>
                  <a:pt x="1332266" y="2233907"/>
                </a:lnTo>
                <a:lnTo>
                  <a:pt x="1310639" y="2247138"/>
                </a:lnTo>
                <a:lnTo>
                  <a:pt x="1360169" y="2278752"/>
                </a:lnTo>
                <a:close/>
              </a:path>
              <a:path w="1382395" h="2292985">
                <a:moveTo>
                  <a:pt x="1360169" y="2231898"/>
                </a:moveTo>
                <a:lnTo>
                  <a:pt x="1353560" y="2220880"/>
                </a:lnTo>
                <a:lnTo>
                  <a:pt x="1332266" y="2233907"/>
                </a:lnTo>
                <a:lnTo>
                  <a:pt x="1338833" y="2244852"/>
                </a:lnTo>
                <a:lnTo>
                  <a:pt x="1360169" y="2231898"/>
                </a:lnTo>
                <a:close/>
              </a:path>
              <a:path w="1382395" h="2292985">
                <a:moveTo>
                  <a:pt x="1382267" y="2292858"/>
                </a:moveTo>
                <a:lnTo>
                  <a:pt x="1375409" y="2207514"/>
                </a:lnTo>
                <a:lnTo>
                  <a:pt x="1353560" y="2220880"/>
                </a:lnTo>
                <a:lnTo>
                  <a:pt x="1360169" y="2231898"/>
                </a:lnTo>
                <a:lnTo>
                  <a:pt x="1360169" y="2278752"/>
                </a:lnTo>
                <a:lnTo>
                  <a:pt x="1382267" y="22928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2600" y="2279904"/>
            <a:ext cx="1306195" cy="2292350"/>
          </a:xfrm>
          <a:custGeom>
            <a:avLst/>
            <a:gdLst/>
            <a:ahLst/>
            <a:cxnLst/>
            <a:rect l="l" t="t" r="r" b="b"/>
            <a:pathLst>
              <a:path w="1306195" h="2292350">
                <a:moveTo>
                  <a:pt x="26738" y="2219491"/>
                </a:moveTo>
                <a:lnTo>
                  <a:pt x="4572" y="2206752"/>
                </a:lnTo>
                <a:lnTo>
                  <a:pt x="0" y="2292096"/>
                </a:lnTo>
                <a:lnTo>
                  <a:pt x="20574" y="2278379"/>
                </a:lnTo>
                <a:lnTo>
                  <a:pt x="20574" y="2230374"/>
                </a:lnTo>
                <a:lnTo>
                  <a:pt x="26738" y="2219491"/>
                </a:lnTo>
                <a:close/>
              </a:path>
              <a:path w="1306195" h="2292350">
                <a:moveTo>
                  <a:pt x="48943" y="2232252"/>
                </a:moveTo>
                <a:lnTo>
                  <a:pt x="26738" y="2219491"/>
                </a:lnTo>
                <a:lnTo>
                  <a:pt x="20574" y="2230374"/>
                </a:lnTo>
                <a:lnTo>
                  <a:pt x="42672" y="2243328"/>
                </a:lnTo>
                <a:lnTo>
                  <a:pt x="48943" y="2232252"/>
                </a:lnTo>
                <a:close/>
              </a:path>
              <a:path w="1306195" h="2292350">
                <a:moveTo>
                  <a:pt x="70865" y="2244852"/>
                </a:moveTo>
                <a:lnTo>
                  <a:pt x="48943" y="2232252"/>
                </a:lnTo>
                <a:lnTo>
                  <a:pt x="42672" y="2243328"/>
                </a:lnTo>
                <a:lnTo>
                  <a:pt x="20574" y="2230374"/>
                </a:lnTo>
                <a:lnTo>
                  <a:pt x="20574" y="2278379"/>
                </a:lnTo>
                <a:lnTo>
                  <a:pt x="70865" y="2244852"/>
                </a:lnTo>
                <a:close/>
              </a:path>
              <a:path w="1306195" h="2292350">
                <a:moveTo>
                  <a:pt x="1306068" y="12191"/>
                </a:moveTo>
                <a:lnTo>
                  <a:pt x="1283970" y="0"/>
                </a:lnTo>
                <a:lnTo>
                  <a:pt x="26738" y="2219491"/>
                </a:lnTo>
                <a:lnTo>
                  <a:pt x="48943" y="2232252"/>
                </a:lnTo>
                <a:lnTo>
                  <a:pt x="1306068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33600" y="3352800"/>
            <a:ext cx="2057400" cy="6096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409"/>
              </a:spcBef>
            </a:pPr>
            <a:r>
              <a:rPr sz="1600" b="1" spc="-10" dirty="0">
                <a:latin typeface="Arial"/>
                <a:cs typeface="Arial"/>
              </a:rPr>
              <a:t>(abosom)</a:t>
            </a:r>
            <a:endParaRPr sz="1600">
              <a:latin typeface="Arial"/>
              <a:cs typeface="Arial"/>
            </a:endParaRPr>
          </a:p>
          <a:p>
            <a:pPr marL="549275">
              <a:lnSpc>
                <a:spcPts val="2065"/>
              </a:lnSpc>
              <a:spcBef>
                <a:spcPts val="405"/>
              </a:spcBef>
            </a:pPr>
            <a:r>
              <a:rPr sz="1800" spc="-10" dirty="0">
                <a:latin typeface="Arial Rounded MT Bold"/>
                <a:cs typeface="Arial Rounded MT Bold"/>
              </a:rPr>
              <a:t>Deities</a:t>
            </a:r>
            <a:endParaRPr sz="1800">
              <a:latin typeface="Arial Rounded MT Bold"/>
              <a:cs typeface="Arial Rounded MT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0" y="3352800"/>
            <a:ext cx="2057400" cy="6096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200"/>
              </a:spcBef>
            </a:pPr>
            <a:r>
              <a:rPr sz="1600" b="1" spc="-10" dirty="0">
                <a:latin typeface="Arial"/>
                <a:cs typeface="Arial"/>
              </a:rPr>
              <a:t>Nsamanfo</a:t>
            </a:r>
            <a:endParaRPr sz="16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615"/>
              </a:spcBef>
            </a:pPr>
            <a:r>
              <a:rPr sz="1500" dirty="0">
                <a:latin typeface="Arial Rounded MT Bold"/>
                <a:cs typeface="Arial Rounded MT Bold"/>
              </a:rPr>
              <a:t>Spirits</a:t>
            </a:r>
            <a:r>
              <a:rPr sz="1500" spc="-25" dirty="0">
                <a:latin typeface="Arial Rounded MT Bold"/>
                <a:cs typeface="Arial Rounded MT Bold"/>
              </a:rPr>
              <a:t> </a:t>
            </a:r>
            <a:r>
              <a:rPr sz="1500" dirty="0">
                <a:latin typeface="Arial Rounded MT Bold"/>
                <a:cs typeface="Arial Rounded MT Bold"/>
              </a:rPr>
              <a:t>of</a:t>
            </a:r>
            <a:r>
              <a:rPr sz="1500" spc="-20" dirty="0">
                <a:latin typeface="Arial Rounded MT Bold"/>
                <a:cs typeface="Arial Rounded MT Bold"/>
              </a:rPr>
              <a:t> </a:t>
            </a:r>
            <a:r>
              <a:rPr sz="1500" spc="-10" dirty="0">
                <a:latin typeface="Arial Rounded MT Bold"/>
                <a:cs typeface="Arial Rounded MT Bold"/>
              </a:rPr>
              <a:t>Ancestors</a:t>
            </a:r>
            <a:endParaRPr sz="1500">
              <a:latin typeface="Arial Rounded MT Bold"/>
              <a:cs typeface="Arial Rounded MT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38600" y="4648200"/>
            <a:ext cx="2209800" cy="9144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R="29845" algn="ctr">
              <a:lnSpc>
                <a:spcPct val="100000"/>
              </a:lnSpc>
              <a:spcBef>
                <a:spcPts val="905"/>
              </a:spcBef>
            </a:pPr>
            <a:r>
              <a:rPr sz="1600" b="1" spc="-10" dirty="0">
                <a:latin typeface="Arial"/>
                <a:cs typeface="Arial"/>
              </a:rPr>
              <a:t>Okomfo</a:t>
            </a:r>
            <a:endParaRPr sz="1600">
              <a:latin typeface="Arial"/>
              <a:cs typeface="Arial"/>
            </a:endParaRPr>
          </a:p>
          <a:p>
            <a:pPr marL="92075" marR="115570" indent="635" algn="ctr">
              <a:lnSpc>
                <a:spcPts val="1440"/>
              </a:lnSpc>
              <a:spcBef>
                <a:spcPts val="560"/>
              </a:spcBef>
            </a:pPr>
            <a:r>
              <a:rPr sz="1250" spc="-30" dirty="0">
                <a:latin typeface="Arial Rounded MT Bold"/>
                <a:cs typeface="Arial Rounded MT Bold"/>
              </a:rPr>
              <a:t>Healer </a:t>
            </a:r>
            <a:r>
              <a:rPr sz="1250" spc="-35" dirty="0">
                <a:latin typeface="Arial Rounded MT Bold"/>
                <a:cs typeface="Arial Rounded MT Bold"/>
              </a:rPr>
              <a:t>possessed</a:t>
            </a:r>
            <a:r>
              <a:rPr sz="1250" spc="-30" dirty="0">
                <a:latin typeface="Arial Rounded MT Bold"/>
                <a:cs typeface="Arial Rounded MT Bold"/>
              </a:rPr>
              <a:t> </a:t>
            </a:r>
            <a:r>
              <a:rPr sz="1250" dirty="0">
                <a:latin typeface="Arial Rounded MT Bold"/>
                <a:cs typeface="Arial Rounded MT Bold"/>
              </a:rPr>
              <a:t>or</a:t>
            </a:r>
            <a:r>
              <a:rPr sz="1250" spc="-30" dirty="0">
                <a:latin typeface="Arial Rounded MT Bold"/>
                <a:cs typeface="Arial Rounded MT Bold"/>
              </a:rPr>
              <a:t> </a:t>
            </a:r>
            <a:r>
              <a:rPr sz="1250" spc="-25" dirty="0">
                <a:latin typeface="Arial Rounded MT Bold"/>
                <a:cs typeface="Arial Rounded MT Bold"/>
              </a:rPr>
              <a:t>not </a:t>
            </a:r>
            <a:r>
              <a:rPr sz="1250" spc="-30" dirty="0">
                <a:latin typeface="Arial Rounded MT Bold"/>
                <a:cs typeface="Arial Rounded MT Bold"/>
              </a:rPr>
              <a:t>depending</a:t>
            </a:r>
            <a:r>
              <a:rPr sz="1250" spc="-45" dirty="0">
                <a:latin typeface="Arial Rounded MT Bold"/>
                <a:cs typeface="Arial Rounded MT Bold"/>
              </a:rPr>
              <a:t> </a:t>
            </a:r>
            <a:r>
              <a:rPr sz="1250" dirty="0">
                <a:latin typeface="Arial Rounded MT Bold"/>
                <a:cs typeface="Arial Rounded MT Bold"/>
              </a:rPr>
              <a:t>on</a:t>
            </a:r>
            <a:r>
              <a:rPr sz="1250" spc="-40" dirty="0">
                <a:latin typeface="Arial Rounded MT Bold"/>
                <a:cs typeface="Arial Rounded MT Bold"/>
              </a:rPr>
              <a:t> </a:t>
            </a:r>
            <a:r>
              <a:rPr sz="1250" spc="-20" dirty="0">
                <a:latin typeface="Arial Rounded MT Bold"/>
                <a:cs typeface="Arial Rounded MT Bold"/>
              </a:rPr>
              <a:t>the</a:t>
            </a:r>
            <a:r>
              <a:rPr sz="1250" spc="-40" dirty="0">
                <a:latin typeface="Arial Rounded MT Bold"/>
                <a:cs typeface="Arial Rounded MT Bold"/>
              </a:rPr>
              <a:t> occasion</a:t>
            </a:r>
            <a:endParaRPr sz="1250">
              <a:latin typeface="Arial Rounded MT Bold"/>
              <a:cs typeface="Arial Rounded MT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500" y="5388833"/>
            <a:ext cx="1815464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50" i="1" spc="165" dirty="0">
                <a:latin typeface="Arial"/>
                <a:cs typeface="Arial"/>
              </a:rPr>
              <a:t>Mediator</a:t>
            </a:r>
            <a:r>
              <a:rPr sz="1250" i="1" spc="55" dirty="0">
                <a:latin typeface="Arial"/>
                <a:cs typeface="Arial"/>
              </a:rPr>
              <a:t> </a:t>
            </a:r>
            <a:r>
              <a:rPr sz="1250" i="1" spc="135" dirty="0">
                <a:latin typeface="Arial"/>
                <a:cs typeface="Arial"/>
              </a:rPr>
              <a:t>Interpreter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0100" y="3742913"/>
            <a:ext cx="802005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50" i="1" spc="90" dirty="0">
                <a:latin typeface="Arial"/>
                <a:cs typeface="Arial"/>
              </a:rPr>
              <a:t>Agents</a:t>
            </a:r>
            <a:r>
              <a:rPr sz="1250" i="1" spc="60" dirty="0">
                <a:latin typeface="Arial"/>
                <a:cs typeface="Arial"/>
              </a:rPr>
              <a:t> of</a:t>
            </a:r>
            <a:endParaRPr sz="12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1102" y="3925793"/>
            <a:ext cx="8162925" cy="629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86740" algn="ctr">
              <a:lnSpc>
                <a:spcPct val="100000"/>
              </a:lnSpc>
              <a:spcBef>
                <a:spcPts val="114"/>
              </a:spcBef>
            </a:pPr>
            <a:r>
              <a:rPr sz="1250" i="1" spc="175" dirty="0">
                <a:latin typeface="Arial"/>
                <a:cs typeface="Arial"/>
              </a:rPr>
              <a:t>healing</a:t>
            </a:r>
            <a:endParaRPr sz="125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60"/>
              </a:spcBef>
              <a:tabLst>
                <a:tab pos="8149590" algn="l"/>
              </a:tabLst>
            </a:pPr>
            <a:r>
              <a:rPr sz="1350" i="1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INVISIBLE </a:t>
            </a:r>
            <a:r>
              <a:rPr sz="1350" i="1" u="heavy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WORLD</a:t>
            </a:r>
            <a:r>
              <a:rPr sz="135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350" i="1" dirty="0">
                <a:latin typeface="Arial"/>
                <a:cs typeface="Arial"/>
              </a:rPr>
              <a:t> </a:t>
            </a:r>
            <a:r>
              <a:rPr sz="1350" i="1" spc="65" dirty="0">
                <a:latin typeface="Arial"/>
                <a:cs typeface="Arial"/>
              </a:rPr>
              <a:t>VISIBLE</a:t>
            </a:r>
            <a:r>
              <a:rPr sz="1350" i="1" spc="55" dirty="0">
                <a:latin typeface="Arial"/>
                <a:cs typeface="Arial"/>
              </a:rPr>
              <a:t> </a:t>
            </a:r>
            <a:r>
              <a:rPr sz="1350" i="1" spc="40" dirty="0">
                <a:latin typeface="Arial"/>
                <a:cs typeface="Arial"/>
              </a:rPr>
              <a:t>WORLD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8298" y="5647913"/>
            <a:ext cx="668655" cy="40195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1440"/>
              </a:lnSpc>
              <a:spcBef>
                <a:spcPts val="215"/>
              </a:spcBef>
            </a:pPr>
            <a:r>
              <a:rPr sz="1250" i="1" spc="85" dirty="0">
                <a:latin typeface="Arial"/>
                <a:cs typeface="Arial"/>
              </a:rPr>
              <a:t>Group </a:t>
            </a:r>
            <a:r>
              <a:rPr sz="1250" i="1" spc="80" dirty="0">
                <a:latin typeface="Arial"/>
                <a:cs typeface="Arial"/>
              </a:rPr>
              <a:t>Support</a:t>
            </a:r>
            <a:endParaRPr sz="12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67300" y="56388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200" y="304800"/>
                </a:moveTo>
                <a:lnTo>
                  <a:pt x="0" y="304800"/>
                </a:lnTo>
                <a:lnTo>
                  <a:pt x="25145" y="355091"/>
                </a:lnTo>
                <a:lnTo>
                  <a:pt x="25145" y="317753"/>
                </a:lnTo>
                <a:lnTo>
                  <a:pt x="51053" y="317753"/>
                </a:lnTo>
                <a:lnTo>
                  <a:pt x="51053" y="355092"/>
                </a:lnTo>
                <a:lnTo>
                  <a:pt x="76200" y="304800"/>
                </a:lnTo>
                <a:close/>
              </a:path>
              <a:path w="76200" h="381000">
                <a:moveTo>
                  <a:pt x="51053" y="304800"/>
                </a:moveTo>
                <a:lnTo>
                  <a:pt x="51053" y="0"/>
                </a:lnTo>
                <a:lnTo>
                  <a:pt x="25145" y="0"/>
                </a:lnTo>
                <a:lnTo>
                  <a:pt x="25145" y="304800"/>
                </a:lnTo>
                <a:lnTo>
                  <a:pt x="51053" y="304800"/>
                </a:lnTo>
                <a:close/>
              </a:path>
              <a:path w="76200" h="381000">
                <a:moveTo>
                  <a:pt x="51053" y="355092"/>
                </a:moveTo>
                <a:lnTo>
                  <a:pt x="51053" y="317753"/>
                </a:lnTo>
                <a:lnTo>
                  <a:pt x="25145" y="317753"/>
                </a:lnTo>
                <a:lnTo>
                  <a:pt x="25145" y="355091"/>
                </a:lnTo>
                <a:lnTo>
                  <a:pt x="38100" y="381000"/>
                </a:lnTo>
                <a:lnTo>
                  <a:pt x="51053" y="355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20790" y="5398008"/>
            <a:ext cx="689610" cy="253365"/>
          </a:xfrm>
          <a:custGeom>
            <a:avLst/>
            <a:gdLst/>
            <a:ahLst/>
            <a:cxnLst/>
            <a:rect l="l" t="t" r="r" b="b"/>
            <a:pathLst>
              <a:path w="689609" h="253364">
                <a:moveTo>
                  <a:pt x="621259" y="204795"/>
                </a:moveTo>
                <a:lnTo>
                  <a:pt x="7620" y="0"/>
                </a:lnTo>
                <a:lnTo>
                  <a:pt x="0" y="24383"/>
                </a:lnTo>
                <a:lnTo>
                  <a:pt x="613332" y="228330"/>
                </a:lnTo>
                <a:lnTo>
                  <a:pt x="621259" y="204795"/>
                </a:lnTo>
                <a:close/>
              </a:path>
              <a:path w="689609" h="253364">
                <a:moveTo>
                  <a:pt x="633221" y="248919"/>
                </a:moveTo>
                <a:lnTo>
                  <a:pt x="633221" y="208787"/>
                </a:lnTo>
                <a:lnTo>
                  <a:pt x="625602" y="232409"/>
                </a:lnTo>
                <a:lnTo>
                  <a:pt x="613332" y="228330"/>
                </a:lnTo>
                <a:lnTo>
                  <a:pt x="605028" y="252983"/>
                </a:lnTo>
                <a:lnTo>
                  <a:pt x="633221" y="248919"/>
                </a:lnTo>
                <a:close/>
              </a:path>
              <a:path w="689609" h="253364">
                <a:moveTo>
                  <a:pt x="633221" y="208787"/>
                </a:moveTo>
                <a:lnTo>
                  <a:pt x="621259" y="204795"/>
                </a:lnTo>
                <a:lnTo>
                  <a:pt x="613332" y="228330"/>
                </a:lnTo>
                <a:lnTo>
                  <a:pt x="625602" y="232409"/>
                </a:lnTo>
                <a:lnTo>
                  <a:pt x="633221" y="208787"/>
                </a:lnTo>
                <a:close/>
              </a:path>
              <a:path w="689609" h="253364">
                <a:moveTo>
                  <a:pt x="689610" y="240791"/>
                </a:moveTo>
                <a:lnTo>
                  <a:pt x="629412" y="180593"/>
                </a:lnTo>
                <a:lnTo>
                  <a:pt x="621259" y="204795"/>
                </a:lnTo>
                <a:lnTo>
                  <a:pt x="633221" y="208787"/>
                </a:lnTo>
                <a:lnTo>
                  <a:pt x="633221" y="248919"/>
                </a:lnTo>
                <a:lnTo>
                  <a:pt x="689610" y="2407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29000" y="5322570"/>
            <a:ext cx="539750" cy="316230"/>
          </a:xfrm>
          <a:custGeom>
            <a:avLst/>
            <a:gdLst/>
            <a:ahLst/>
            <a:cxnLst/>
            <a:rect l="l" t="t" r="r" b="b"/>
            <a:pathLst>
              <a:path w="539750" h="316229">
                <a:moveTo>
                  <a:pt x="59817" y="267241"/>
                </a:moveTo>
                <a:lnTo>
                  <a:pt x="47244" y="245363"/>
                </a:lnTo>
                <a:lnTo>
                  <a:pt x="0" y="316229"/>
                </a:lnTo>
                <a:lnTo>
                  <a:pt x="48767" y="313617"/>
                </a:lnTo>
                <a:lnTo>
                  <a:pt x="48767" y="273557"/>
                </a:lnTo>
                <a:lnTo>
                  <a:pt x="59817" y="267241"/>
                </a:lnTo>
                <a:close/>
              </a:path>
              <a:path w="539750" h="316229">
                <a:moveTo>
                  <a:pt x="72575" y="289441"/>
                </a:moveTo>
                <a:lnTo>
                  <a:pt x="59817" y="267241"/>
                </a:lnTo>
                <a:lnTo>
                  <a:pt x="48767" y="273557"/>
                </a:lnTo>
                <a:lnTo>
                  <a:pt x="61722" y="295655"/>
                </a:lnTo>
                <a:lnTo>
                  <a:pt x="72575" y="289441"/>
                </a:lnTo>
                <a:close/>
              </a:path>
              <a:path w="539750" h="316229">
                <a:moveTo>
                  <a:pt x="85344" y="311657"/>
                </a:moveTo>
                <a:lnTo>
                  <a:pt x="72575" y="289441"/>
                </a:lnTo>
                <a:lnTo>
                  <a:pt x="61722" y="295655"/>
                </a:lnTo>
                <a:lnTo>
                  <a:pt x="48767" y="273557"/>
                </a:lnTo>
                <a:lnTo>
                  <a:pt x="48767" y="313617"/>
                </a:lnTo>
                <a:lnTo>
                  <a:pt x="85344" y="311657"/>
                </a:lnTo>
                <a:close/>
              </a:path>
              <a:path w="539750" h="316229">
                <a:moveTo>
                  <a:pt x="539496" y="22097"/>
                </a:moveTo>
                <a:lnTo>
                  <a:pt x="527303" y="0"/>
                </a:lnTo>
                <a:lnTo>
                  <a:pt x="59817" y="267241"/>
                </a:lnTo>
                <a:lnTo>
                  <a:pt x="72575" y="289441"/>
                </a:lnTo>
                <a:lnTo>
                  <a:pt x="539496" y="220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00200" y="5715000"/>
            <a:ext cx="2057400" cy="6096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701675">
              <a:lnSpc>
                <a:spcPts val="1875"/>
              </a:lnSpc>
              <a:spcBef>
                <a:spcPts val="905"/>
              </a:spcBef>
            </a:pPr>
            <a:r>
              <a:rPr sz="1600" b="1" spc="-10" dirty="0">
                <a:latin typeface="Arial"/>
                <a:cs typeface="Arial"/>
              </a:rPr>
              <a:t>Okyeame</a:t>
            </a:r>
            <a:endParaRPr sz="1600">
              <a:latin typeface="Arial"/>
              <a:cs typeface="Arial"/>
            </a:endParaRPr>
          </a:p>
          <a:p>
            <a:pPr marL="777875">
              <a:lnSpc>
                <a:spcPts val="1395"/>
              </a:lnSpc>
            </a:pPr>
            <a:r>
              <a:rPr sz="1200" spc="-10" dirty="0">
                <a:latin typeface="Arial Rounded MT Bold"/>
                <a:cs typeface="Arial Rounded MT Bold"/>
              </a:rPr>
              <a:t>Linguist</a:t>
            </a:r>
            <a:endParaRPr sz="1200">
              <a:latin typeface="Arial Rounded MT Bold"/>
              <a:cs typeface="Arial Rounded MT 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91000" y="6096000"/>
            <a:ext cx="2057400" cy="7620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549275">
              <a:lnSpc>
                <a:spcPts val="1705"/>
              </a:lnSpc>
              <a:spcBef>
                <a:spcPts val="905"/>
              </a:spcBef>
            </a:pPr>
            <a:r>
              <a:rPr sz="1600" b="1" spc="-10" dirty="0">
                <a:latin typeface="Arial"/>
                <a:cs typeface="Arial"/>
              </a:rPr>
              <a:t>Akyigyinafo</a:t>
            </a:r>
            <a:endParaRPr sz="1600">
              <a:latin typeface="Arial"/>
              <a:cs typeface="Arial"/>
            </a:endParaRPr>
          </a:p>
          <a:p>
            <a:pPr marL="457200">
              <a:lnSpc>
                <a:spcPts val="1225"/>
              </a:lnSpc>
            </a:pPr>
            <a:r>
              <a:rPr sz="1200" dirty="0">
                <a:latin typeface="Arial Rounded MT Bold"/>
                <a:cs typeface="Arial Rounded MT Bold"/>
              </a:rPr>
              <a:t>family, </a:t>
            </a:r>
            <a:r>
              <a:rPr sz="1200" spc="-10" dirty="0">
                <a:latin typeface="Arial Rounded MT Bold"/>
                <a:cs typeface="Arial Rounded MT Bold"/>
              </a:rPr>
              <a:t>friends,</a:t>
            </a:r>
            <a:endParaRPr sz="1200">
              <a:latin typeface="Arial Rounded MT Bold"/>
              <a:cs typeface="Arial Rounded MT Bold"/>
            </a:endParaRPr>
          </a:p>
          <a:p>
            <a:pPr marL="457200">
              <a:lnSpc>
                <a:spcPts val="1435"/>
              </a:lnSpc>
            </a:pPr>
            <a:r>
              <a:rPr sz="1200" dirty="0">
                <a:latin typeface="Arial Rounded MT Bold"/>
                <a:cs typeface="Arial Rounded MT Bold"/>
              </a:rPr>
              <a:t>cult </a:t>
            </a:r>
            <a:r>
              <a:rPr sz="1200" spc="-10" dirty="0">
                <a:latin typeface="Arial Rounded MT Bold"/>
                <a:cs typeface="Arial Rounded MT Bold"/>
              </a:rPr>
              <a:t>members</a:t>
            </a:r>
            <a:endParaRPr sz="1200">
              <a:latin typeface="Arial Rounded MT Bold"/>
              <a:cs typeface="Arial Rounded MT 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05600" y="5715000"/>
            <a:ext cx="2057400" cy="6096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79375" algn="ctr">
              <a:lnSpc>
                <a:spcPct val="100000"/>
              </a:lnSpc>
              <a:spcBef>
                <a:spcPts val="270"/>
              </a:spcBef>
            </a:pPr>
            <a:r>
              <a:rPr sz="1600" b="1" spc="-10" dirty="0">
                <a:latin typeface="Arial"/>
                <a:cs typeface="Arial"/>
              </a:rPr>
              <a:t>Oyarefo</a:t>
            </a:r>
            <a:endParaRPr sz="1600">
              <a:latin typeface="Arial"/>
              <a:cs typeface="Arial"/>
            </a:endParaRPr>
          </a:p>
          <a:p>
            <a:pPr marL="16510" algn="ctr">
              <a:lnSpc>
                <a:spcPct val="100000"/>
              </a:lnSpc>
              <a:spcBef>
                <a:spcPts val="545"/>
              </a:spcBef>
            </a:pPr>
            <a:r>
              <a:rPr sz="1200" spc="-10" dirty="0">
                <a:latin typeface="Arial Rounded MT Bold"/>
                <a:cs typeface="Arial Rounded MT Bold"/>
              </a:rPr>
              <a:t>patient</a:t>
            </a:r>
            <a:endParaRPr sz="1200">
              <a:latin typeface="Arial Rounded MT Bold"/>
              <a:cs typeface="Arial Rounded MT Bold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69464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Interaction</a:t>
            </a:r>
            <a:r>
              <a:rPr sz="2800" spc="-30" dirty="0"/>
              <a:t> </a:t>
            </a:r>
            <a:r>
              <a:rPr sz="2800" dirty="0"/>
              <a:t>in</a:t>
            </a:r>
            <a:r>
              <a:rPr sz="2800" spc="-25" dirty="0"/>
              <a:t> </a:t>
            </a:r>
            <a:r>
              <a:rPr sz="2800" dirty="0"/>
              <a:t>a</a:t>
            </a:r>
            <a:r>
              <a:rPr sz="2800" spc="-25" dirty="0"/>
              <a:t> </a:t>
            </a:r>
            <a:r>
              <a:rPr sz="2800" dirty="0"/>
              <a:t>Healing</a:t>
            </a:r>
            <a:r>
              <a:rPr sz="2800" spc="-25" dirty="0"/>
              <a:t> </a:t>
            </a:r>
            <a:r>
              <a:rPr sz="2800" spc="-10" dirty="0"/>
              <a:t>Occasion</a:t>
            </a:r>
            <a:endParaRPr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3245" y="574040"/>
            <a:ext cx="4851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dirty="0">
                <a:latin typeface="TimesNewRomanPS-BoldItalicMT"/>
                <a:cs typeface="TimesNewRomanPS-BoldItalicMT"/>
              </a:rPr>
              <a:t>A</a:t>
            </a:r>
            <a:r>
              <a:rPr i="1" spc="-30" dirty="0">
                <a:latin typeface="TimesNewRomanPS-BoldItalicMT"/>
                <a:cs typeface="TimesNewRomanPS-BoldItalicMT"/>
              </a:rPr>
              <a:t> </a:t>
            </a:r>
            <a:r>
              <a:rPr i="1" dirty="0">
                <a:latin typeface="TimesNewRomanPS-BoldItalicMT"/>
                <a:cs typeface="TimesNewRomanPS-BoldItalicMT"/>
              </a:rPr>
              <a:t>Therapeutic</a:t>
            </a:r>
            <a:r>
              <a:rPr i="1" spc="-30" dirty="0">
                <a:latin typeface="TimesNewRomanPS-BoldItalicMT"/>
                <a:cs typeface="TimesNewRomanPS-BoldItalicMT"/>
              </a:rPr>
              <a:t> </a:t>
            </a:r>
            <a:r>
              <a:rPr i="1" spc="-10" dirty="0">
                <a:latin typeface="TimesNewRomanPS-BoldItalicMT"/>
                <a:cs typeface="TimesNewRomanPS-BoldItalicMT"/>
              </a:rPr>
              <a:t>Encounter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01750" y="2139695"/>
            <a:ext cx="7531100" cy="3645535"/>
            <a:chOff x="1301750" y="2139695"/>
            <a:chExt cx="7531100" cy="364553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1600" y="2209799"/>
              <a:ext cx="7391400" cy="3505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301750" y="2139695"/>
              <a:ext cx="7531100" cy="3645535"/>
            </a:xfrm>
            <a:custGeom>
              <a:avLst/>
              <a:gdLst/>
              <a:ahLst/>
              <a:cxnLst/>
              <a:rect l="l" t="t" r="r" b="b"/>
              <a:pathLst>
                <a:path w="7531100" h="3645535">
                  <a:moveTo>
                    <a:pt x="7484872" y="3598926"/>
                  </a:moveTo>
                  <a:lnTo>
                    <a:pt x="46228" y="3598926"/>
                  </a:lnTo>
                  <a:lnTo>
                    <a:pt x="46228" y="3645408"/>
                  </a:lnTo>
                  <a:lnTo>
                    <a:pt x="7484872" y="3645408"/>
                  </a:lnTo>
                  <a:lnTo>
                    <a:pt x="7484872" y="3598926"/>
                  </a:lnTo>
                  <a:close/>
                </a:path>
                <a:path w="7531100" h="3645535">
                  <a:moveTo>
                    <a:pt x="7531100" y="0"/>
                  </a:moveTo>
                  <a:lnTo>
                    <a:pt x="7485380" y="0"/>
                  </a:lnTo>
                  <a:lnTo>
                    <a:pt x="45720" y="0"/>
                  </a:lnTo>
                  <a:lnTo>
                    <a:pt x="0" y="0"/>
                  </a:lnTo>
                  <a:lnTo>
                    <a:pt x="0" y="3645408"/>
                  </a:lnTo>
                  <a:lnTo>
                    <a:pt x="45720" y="3645408"/>
                  </a:lnTo>
                  <a:lnTo>
                    <a:pt x="45720" y="46482"/>
                  </a:lnTo>
                  <a:lnTo>
                    <a:pt x="7485380" y="46482"/>
                  </a:lnTo>
                  <a:lnTo>
                    <a:pt x="7485380" y="3645408"/>
                  </a:lnTo>
                  <a:lnTo>
                    <a:pt x="7531100" y="3645408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52600" y="3124199"/>
              <a:ext cx="6705600" cy="1600200"/>
            </a:xfrm>
            <a:custGeom>
              <a:avLst/>
              <a:gdLst/>
              <a:ahLst/>
              <a:cxnLst/>
              <a:rect l="l" t="t" r="r" b="b"/>
              <a:pathLst>
                <a:path w="6705600" h="1600200">
                  <a:moveTo>
                    <a:pt x="6705600" y="1600199"/>
                  </a:moveTo>
                  <a:lnTo>
                    <a:pt x="6705600" y="0"/>
                  </a:lnTo>
                  <a:lnTo>
                    <a:pt x="0" y="0"/>
                  </a:lnTo>
                  <a:lnTo>
                    <a:pt x="0" y="1600200"/>
                  </a:lnTo>
                  <a:lnTo>
                    <a:pt x="6705600" y="1600199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52600" y="3124199"/>
              <a:ext cx="6705600" cy="1600200"/>
            </a:xfrm>
            <a:custGeom>
              <a:avLst/>
              <a:gdLst/>
              <a:ahLst/>
              <a:cxnLst/>
              <a:rect l="l" t="t" r="r" b="b"/>
              <a:pathLst>
                <a:path w="6705600" h="1600200">
                  <a:moveTo>
                    <a:pt x="0" y="0"/>
                  </a:moveTo>
                  <a:lnTo>
                    <a:pt x="0" y="1600200"/>
                  </a:lnTo>
                  <a:lnTo>
                    <a:pt x="6705600" y="1600199"/>
                  </a:lnTo>
                  <a:lnTo>
                    <a:pt x="6705600" y="0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418589" y="2256663"/>
            <a:ext cx="7297420" cy="3411854"/>
          </a:xfrm>
          <a:prstGeom prst="rect">
            <a:avLst/>
          </a:prstGeom>
          <a:ln w="45720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3338829" marR="2291080" indent="-1236980">
              <a:lnSpc>
                <a:spcPct val="100000"/>
              </a:lnSpc>
              <a:spcBef>
                <a:spcPts val="505"/>
              </a:spcBef>
            </a:pPr>
            <a:r>
              <a:rPr sz="2400" b="1" spc="-10" dirty="0">
                <a:latin typeface="Times New Roman"/>
                <a:cs typeface="Times New Roman"/>
              </a:rPr>
              <a:t>RHYTHMS/FORCES </a:t>
            </a:r>
            <a:r>
              <a:rPr sz="2400" b="1" spc="-25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Times New Roman"/>
              <a:cs typeface="Times New Roman"/>
            </a:endParaRPr>
          </a:p>
          <a:p>
            <a:pPr marR="38100" algn="ctr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Nature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93002" y="3451352"/>
            <a:ext cx="351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Times New Roman"/>
                <a:cs typeface="Times New Roman"/>
              </a:rPr>
              <a:t>ori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93002" y="3740912"/>
            <a:ext cx="6057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25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egun </a:t>
            </a:r>
            <a:r>
              <a:rPr sz="2400" spc="-10" dirty="0">
                <a:latin typeface="Times New Roman"/>
                <a:cs typeface="Times New Roman"/>
              </a:rPr>
              <a:t>orisa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40201" y="3451352"/>
            <a:ext cx="605790" cy="122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52400">
              <a:lnSpc>
                <a:spcPts val="3000"/>
              </a:lnSpc>
              <a:spcBef>
                <a:spcPts val="100"/>
              </a:spcBef>
            </a:pPr>
            <a:r>
              <a:rPr sz="2400" spc="-25" dirty="0">
                <a:latin typeface="Times New Roman"/>
                <a:cs typeface="Times New Roman"/>
              </a:rPr>
              <a:t>ori </a:t>
            </a:r>
            <a:r>
              <a:rPr sz="2400" spc="-20" dirty="0">
                <a:latin typeface="Times New Roman"/>
                <a:cs typeface="Times New Roman"/>
              </a:rPr>
              <a:t>egun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Times New Roman"/>
                <a:cs typeface="Times New Roman"/>
              </a:rPr>
              <a:t>orisa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352800" y="3295650"/>
            <a:ext cx="3352800" cy="1281430"/>
            <a:chOff x="3352800" y="3295650"/>
            <a:chExt cx="3352800" cy="1281430"/>
          </a:xfrm>
        </p:grpSpPr>
        <p:sp>
          <p:nvSpPr>
            <p:cNvPr id="13" name="object 13"/>
            <p:cNvSpPr/>
            <p:nvPr/>
          </p:nvSpPr>
          <p:spPr>
            <a:xfrm>
              <a:off x="3352800" y="3295650"/>
              <a:ext cx="3352800" cy="114300"/>
            </a:xfrm>
            <a:custGeom>
              <a:avLst/>
              <a:gdLst/>
              <a:ahLst/>
              <a:cxnLst/>
              <a:rect l="l" t="t" r="r" b="b"/>
              <a:pathLst>
                <a:path w="3352800" h="114300">
                  <a:moveTo>
                    <a:pt x="114300" y="0"/>
                  </a:moveTo>
                  <a:lnTo>
                    <a:pt x="0" y="57150"/>
                  </a:lnTo>
                  <a:lnTo>
                    <a:pt x="76200" y="95250"/>
                  </a:lnTo>
                  <a:lnTo>
                    <a:pt x="76200" y="38100"/>
                  </a:lnTo>
                  <a:lnTo>
                    <a:pt x="88900" y="38100"/>
                  </a:lnTo>
                  <a:lnTo>
                    <a:pt x="114300" y="0"/>
                  </a:lnTo>
                  <a:close/>
                </a:path>
                <a:path w="3352800" h="114300">
                  <a:moveTo>
                    <a:pt x="88900" y="38100"/>
                  </a:moveTo>
                  <a:lnTo>
                    <a:pt x="76200" y="38100"/>
                  </a:lnTo>
                  <a:lnTo>
                    <a:pt x="76200" y="57150"/>
                  </a:lnTo>
                  <a:lnTo>
                    <a:pt x="88900" y="38100"/>
                  </a:lnTo>
                  <a:close/>
                </a:path>
                <a:path w="3352800" h="114300">
                  <a:moveTo>
                    <a:pt x="3276600" y="57150"/>
                  </a:moveTo>
                  <a:lnTo>
                    <a:pt x="3263900" y="38100"/>
                  </a:lnTo>
                  <a:lnTo>
                    <a:pt x="88900" y="38100"/>
                  </a:lnTo>
                  <a:lnTo>
                    <a:pt x="76200" y="57150"/>
                  </a:lnTo>
                  <a:lnTo>
                    <a:pt x="88900" y="76200"/>
                  </a:lnTo>
                  <a:lnTo>
                    <a:pt x="3263900" y="76200"/>
                  </a:lnTo>
                  <a:lnTo>
                    <a:pt x="3276600" y="57150"/>
                  </a:lnTo>
                  <a:close/>
                </a:path>
                <a:path w="3352800" h="114300">
                  <a:moveTo>
                    <a:pt x="88900" y="76200"/>
                  </a:moveTo>
                  <a:lnTo>
                    <a:pt x="76200" y="57150"/>
                  </a:lnTo>
                  <a:lnTo>
                    <a:pt x="76200" y="76200"/>
                  </a:lnTo>
                  <a:lnTo>
                    <a:pt x="88900" y="76200"/>
                  </a:lnTo>
                  <a:close/>
                </a:path>
                <a:path w="3352800" h="114300">
                  <a:moveTo>
                    <a:pt x="114300" y="114300"/>
                  </a:moveTo>
                  <a:lnTo>
                    <a:pt x="88900" y="76200"/>
                  </a:lnTo>
                  <a:lnTo>
                    <a:pt x="76200" y="76200"/>
                  </a:lnTo>
                  <a:lnTo>
                    <a:pt x="76200" y="95250"/>
                  </a:lnTo>
                  <a:lnTo>
                    <a:pt x="114300" y="114300"/>
                  </a:lnTo>
                  <a:close/>
                </a:path>
                <a:path w="3352800" h="114300">
                  <a:moveTo>
                    <a:pt x="3352800" y="57150"/>
                  </a:moveTo>
                  <a:lnTo>
                    <a:pt x="3238500" y="0"/>
                  </a:lnTo>
                  <a:lnTo>
                    <a:pt x="3263900" y="38100"/>
                  </a:lnTo>
                  <a:lnTo>
                    <a:pt x="3276600" y="38100"/>
                  </a:lnTo>
                  <a:lnTo>
                    <a:pt x="3276600" y="95250"/>
                  </a:lnTo>
                  <a:lnTo>
                    <a:pt x="3352800" y="57150"/>
                  </a:lnTo>
                  <a:close/>
                </a:path>
                <a:path w="3352800" h="114300">
                  <a:moveTo>
                    <a:pt x="3276600" y="95250"/>
                  </a:moveTo>
                  <a:lnTo>
                    <a:pt x="3276600" y="76200"/>
                  </a:lnTo>
                  <a:lnTo>
                    <a:pt x="3263900" y="76200"/>
                  </a:lnTo>
                  <a:lnTo>
                    <a:pt x="3238500" y="114300"/>
                  </a:lnTo>
                  <a:lnTo>
                    <a:pt x="3276600" y="95250"/>
                  </a:lnTo>
                  <a:close/>
                </a:path>
                <a:path w="3352800" h="114300">
                  <a:moveTo>
                    <a:pt x="3276600" y="57150"/>
                  </a:moveTo>
                  <a:lnTo>
                    <a:pt x="3276600" y="38100"/>
                  </a:lnTo>
                  <a:lnTo>
                    <a:pt x="3263900" y="38100"/>
                  </a:lnTo>
                  <a:lnTo>
                    <a:pt x="3276600" y="57150"/>
                  </a:lnTo>
                  <a:close/>
                </a:path>
                <a:path w="3352800" h="114300">
                  <a:moveTo>
                    <a:pt x="3276600" y="76200"/>
                  </a:moveTo>
                  <a:lnTo>
                    <a:pt x="3276600" y="57150"/>
                  </a:lnTo>
                  <a:lnTo>
                    <a:pt x="3263900" y="76200"/>
                  </a:lnTo>
                  <a:lnTo>
                    <a:pt x="3276600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10000" y="3352800"/>
              <a:ext cx="2514600" cy="1219200"/>
            </a:xfrm>
            <a:custGeom>
              <a:avLst/>
              <a:gdLst/>
              <a:ahLst/>
              <a:cxnLst/>
              <a:rect l="l" t="t" r="r" b="b"/>
              <a:pathLst>
                <a:path w="2514600" h="1219200">
                  <a:moveTo>
                    <a:pt x="685800" y="0"/>
                  </a:moveTo>
                  <a:lnTo>
                    <a:pt x="685800" y="1219200"/>
                  </a:lnTo>
                </a:path>
                <a:path w="2514600" h="1219200">
                  <a:moveTo>
                    <a:pt x="1828800" y="0"/>
                  </a:moveTo>
                  <a:lnTo>
                    <a:pt x="1828800" y="1219200"/>
                  </a:lnTo>
                </a:path>
                <a:path w="2514600" h="1219200">
                  <a:moveTo>
                    <a:pt x="685800" y="1219200"/>
                  </a:moveTo>
                  <a:lnTo>
                    <a:pt x="0" y="1219200"/>
                  </a:lnTo>
                </a:path>
                <a:path w="2514600" h="1219200">
                  <a:moveTo>
                    <a:pt x="1828800" y="1219200"/>
                  </a:moveTo>
                  <a:lnTo>
                    <a:pt x="2514600" y="1219199"/>
                  </a:lnTo>
                </a:path>
                <a:path w="2514600" h="1219200">
                  <a:moveTo>
                    <a:pt x="685800" y="762000"/>
                  </a:moveTo>
                  <a:lnTo>
                    <a:pt x="0" y="762000"/>
                  </a:lnTo>
                </a:path>
                <a:path w="2514600" h="1219200">
                  <a:moveTo>
                    <a:pt x="2514600" y="761999"/>
                  </a:moveTo>
                  <a:lnTo>
                    <a:pt x="1828800" y="762000"/>
                  </a:lnTo>
                </a:path>
                <a:path w="2514600" h="1219200">
                  <a:moveTo>
                    <a:pt x="685800" y="381000"/>
                  </a:moveTo>
                  <a:lnTo>
                    <a:pt x="0" y="381000"/>
                  </a:lnTo>
                </a:path>
                <a:path w="2514600" h="1219200">
                  <a:moveTo>
                    <a:pt x="2514600" y="380999"/>
                  </a:moveTo>
                  <a:lnTo>
                    <a:pt x="1828800" y="3810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378201" y="3146552"/>
            <a:ext cx="5752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4571365" algn="l"/>
              </a:tabLst>
            </a:pPr>
            <a:r>
              <a:rPr sz="2400" b="1" spc="-10" dirty="0">
                <a:latin typeface="Times New Roman"/>
                <a:cs typeface="Times New Roman"/>
              </a:rPr>
              <a:t>client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latin typeface="Times New Roman"/>
                <a:cs typeface="Times New Roman"/>
              </a:rPr>
              <a:t>therapist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27702" y="6042152"/>
            <a:ext cx="719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GOD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6701" y="3603752"/>
            <a:ext cx="719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GOD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75302" y="1546352"/>
            <a:ext cx="719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GOD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02878" y="3756152"/>
            <a:ext cx="719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GOD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1543" y="457200"/>
            <a:ext cx="8679656" cy="675084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742" y="558800"/>
            <a:ext cx="812736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9580" marR="55626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Akan</a:t>
            </a:r>
            <a:r>
              <a:rPr spc="-5" dirty="0"/>
              <a:t> </a:t>
            </a:r>
            <a:r>
              <a:rPr dirty="0"/>
              <a:t>Concepts of Human </a:t>
            </a:r>
            <a:r>
              <a:rPr spc="-10" dirty="0"/>
              <a:t>Beingness </a:t>
            </a:r>
            <a:r>
              <a:rPr dirty="0"/>
              <a:t>An African Definition of The </a:t>
            </a:r>
            <a:r>
              <a:rPr spc="-10" dirty="0"/>
              <a:t>Person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u="heavy" dirty="0">
                <a:uFill>
                  <a:solidFill>
                    <a:srgbClr val="000000"/>
                  </a:solidFill>
                </a:uFill>
              </a:rPr>
              <a:t>The</a:t>
            </a:r>
            <a:r>
              <a:rPr u="heavy" spc="-4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Key</a:t>
            </a:r>
            <a:r>
              <a:rPr u="heavy" spc="-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to</a:t>
            </a:r>
            <a:r>
              <a:rPr u="heavy" spc="-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Understanding</a:t>
            </a:r>
            <a:r>
              <a:rPr u="heavy" spc="-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Consciousness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1502" y="2478277"/>
            <a:ext cx="8215630" cy="438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9725">
              <a:lnSpc>
                <a:spcPct val="100000"/>
              </a:lnSpc>
              <a:spcBef>
                <a:spcPts val="100"/>
              </a:spcBef>
              <a:buSzPct val="64285"/>
              <a:buFont typeface="Arial Unicode MS"/>
              <a:buChar char="♦"/>
              <a:tabLst>
                <a:tab pos="352425" algn="l"/>
              </a:tabLst>
            </a:pPr>
            <a:r>
              <a:rPr sz="2800" b="1" dirty="0">
                <a:latin typeface="Times New Roman"/>
                <a:cs typeface="Times New Roman"/>
              </a:rPr>
              <a:t>Okra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(the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life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principle;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soul;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given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by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creator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-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the </a:t>
            </a:r>
            <a:r>
              <a:rPr sz="2400" b="1" dirty="0">
                <a:latin typeface="Times New Roman"/>
                <a:cs typeface="Times New Roman"/>
              </a:rPr>
              <a:t>breath of God infused into the human being; container </a:t>
            </a:r>
            <a:r>
              <a:rPr sz="2400" b="1" spc="-25" dirty="0">
                <a:latin typeface="Times New Roman"/>
                <a:cs typeface="Times New Roman"/>
              </a:rPr>
              <a:t>of </a:t>
            </a:r>
            <a:r>
              <a:rPr sz="2400" b="1" dirty="0">
                <a:latin typeface="Times New Roman"/>
                <a:cs typeface="Times New Roman"/>
              </a:rPr>
              <a:t>destiny;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its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presence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manifest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breath;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its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exit=death;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20" dirty="0">
                <a:latin typeface="Times New Roman"/>
                <a:cs typeface="Times New Roman"/>
              </a:rPr>
              <a:t> seat </a:t>
            </a:r>
            <a:r>
              <a:rPr sz="2400" b="1" dirty="0">
                <a:latin typeface="Times New Roman"/>
                <a:cs typeface="Times New Roman"/>
              </a:rPr>
              <a:t>of the mind; the essence of the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human being; the physical </a:t>
            </a:r>
            <a:r>
              <a:rPr sz="2400" b="1" spc="-20" dirty="0">
                <a:latin typeface="Times New Roman"/>
                <a:cs typeface="Times New Roman"/>
              </a:rPr>
              <a:t>body </a:t>
            </a:r>
            <a:r>
              <a:rPr sz="2400" b="1" dirty="0">
                <a:latin typeface="Times New Roman"/>
                <a:cs typeface="Times New Roman"/>
              </a:rPr>
              <a:t>is but a mere expression of the state of the okra; does not </a:t>
            </a:r>
            <a:r>
              <a:rPr sz="2400" b="1" spc="-20" dirty="0">
                <a:latin typeface="Times New Roman"/>
                <a:cs typeface="Times New Roman"/>
              </a:rPr>
              <a:t>die)</a:t>
            </a:r>
            <a:endParaRPr sz="2400">
              <a:latin typeface="Times New Roman"/>
              <a:cs typeface="Times New Roman"/>
            </a:endParaRPr>
          </a:p>
          <a:p>
            <a:pPr marL="12700" marR="159385" indent="375920">
              <a:lnSpc>
                <a:spcPct val="100000"/>
              </a:lnSpc>
              <a:spcBef>
                <a:spcPts val="1670"/>
              </a:spcBef>
              <a:buSzPct val="85714"/>
              <a:buFont typeface="Arial Unicode MS"/>
              <a:buChar char="♦"/>
              <a:tabLst>
                <a:tab pos="388620" algn="l"/>
              </a:tabLst>
            </a:pPr>
            <a:r>
              <a:rPr sz="2800" b="1" dirty="0">
                <a:latin typeface="Times New Roman"/>
                <a:cs typeface="Times New Roman"/>
              </a:rPr>
              <a:t>Sunsum</a:t>
            </a:r>
            <a:r>
              <a:rPr sz="2800" b="1" spc="-1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(spirit//accounts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for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one’s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character,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personality; </a:t>
            </a:r>
            <a:r>
              <a:rPr sz="2400" b="1" dirty="0">
                <a:latin typeface="Times New Roman"/>
                <a:cs typeface="Times New Roman"/>
              </a:rPr>
              <a:t>can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leave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body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(sleep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state);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protective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spirit;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found</a:t>
            </a:r>
            <a:r>
              <a:rPr sz="2400" b="1" spc="-25" dirty="0">
                <a:latin typeface="Times New Roman"/>
                <a:cs typeface="Times New Roman"/>
              </a:rPr>
              <a:t> in </a:t>
            </a:r>
            <a:r>
              <a:rPr sz="2400" b="1" dirty="0">
                <a:latin typeface="Times New Roman"/>
                <a:cs typeface="Times New Roman"/>
              </a:rPr>
              <a:t>people and things -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eg, it is the sunsum in plants that speak </a:t>
            </a:r>
            <a:r>
              <a:rPr sz="2400" b="1" spc="-25" dirty="0">
                <a:latin typeface="Times New Roman"/>
                <a:cs typeface="Times New Roman"/>
              </a:rPr>
              <a:t>to </a:t>
            </a:r>
            <a:r>
              <a:rPr sz="2400" b="1" dirty="0">
                <a:latin typeface="Times New Roman"/>
                <a:cs typeface="Times New Roman"/>
              </a:rPr>
              <a:t>people; sunsum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is to okra as gas is to a car -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and it can low </a:t>
            </a:r>
            <a:r>
              <a:rPr sz="2400" b="1" spc="-25" dirty="0">
                <a:latin typeface="Times New Roman"/>
                <a:cs typeface="Times New Roman"/>
              </a:rPr>
              <a:t>or </a:t>
            </a:r>
            <a:r>
              <a:rPr sz="2400" b="1" dirty="0">
                <a:latin typeface="Times New Roman"/>
                <a:cs typeface="Times New Roman"/>
              </a:rPr>
              <a:t>high </a:t>
            </a:r>
            <a:r>
              <a:rPr sz="2400" b="1" spc="-10" dirty="0">
                <a:latin typeface="Times New Roman"/>
                <a:cs typeface="Times New Roman"/>
              </a:rPr>
              <a:t>octane)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860"/>
              </a:lnSpc>
            </a:pPr>
            <a:r>
              <a:rPr sz="2400" b="1" dirty="0">
                <a:latin typeface="Times New Roman"/>
                <a:cs typeface="Times New Roman"/>
              </a:rPr>
              <a:t>Sunsum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Shadow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(sunsum in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metaphysical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realm)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6975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Constructs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Continued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5301" y="1698751"/>
            <a:ext cx="8209280" cy="438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3700" indent="349885">
              <a:lnSpc>
                <a:spcPct val="100000"/>
              </a:lnSpc>
              <a:spcBef>
                <a:spcPts val="100"/>
              </a:spcBef>
              <a:buSzPct val="96428"/>
              <a:buFont typeface="Arial Unicode MS"/>
              <a:buChar char="♦"/>
              <a:tabLst>
                <a:tab pos="362585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Ntoro/Egyabosom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(father’s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influence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and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family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spirit </a:t>
            </a:r>
            <a:r>
              <a:rPr sz="2400" b="1" dirty="0">
                <a:latin typeface="Times New Roman"/>
                <a:cs typeface="Times New Roman"/>
              </a:rPr>
              <a:t>connection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-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connection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bosom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--</a:t>
            </a:r>
            <a:r>
              <a:rPr sz="2400" b="1" dirty="0">
                <a:latin typeface="Times New Roman"/>
                <a:cs typeface="Times New Roman"/>
              </a:rPr>
              <a:t>&gt;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spirit</a:t>
            </a:r>
            <a:endParaRPr sz="2400">
              <a:latin typeface="Times New Roman"/>
              <a:cs typeface="Times New Roman"/>
            </a:endParaRPr>
          </a:p>
          <a:p>
            <a:pPr marL="12700" marR="5080" indent="349885">
              <a:lnSpc>
                <a:spcPct val="100000"/>
              </a:lnSpc>
              <a:spcBef>
                <a:spcPts val="1685"/>
              </a:spcBef>
              <a:buSzPct val="96428"/>
              <a:buFont typeface="Arial Unicode MS"/>
              <a:buChar char="♦"/>
              <a:tabLst>
                <a:tab pos="362585" algn="l"/>
              </a:tabLst>
            </a:pPr>
            <a:r>
              <a:rPr sz="2800" b="1" dirty="0">
                <a:latin typeface="Times New Roman"/>
                <a:cs typeface="Times New Roman"/>
              </a:rPr>
              <a:t>Mogya</a:t>
            </a:r>
            <a:r>
              <a:rPr sz="2800" b="1" spc="-1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(blood;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derived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from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mother;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connection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-20" dirty="0">
                <a:latin typeface="Times New Roman"/>
                <a:cs typeface="Times New Roman"/>
              </a:rPr>
              <a:t> clan </a:t>
            </a:r>
            <a:r>
              <a:rPr sz="2400" b="1" dirty="0">
                <a:latin typeface="Times New Roman"/>
                <a:cs typeface="Times New Roman"/>
              </a:rPr>
              <a:t>and the ancestors; container of the nkrabea; the vessel </a:t>
            </a:r>
            <a:r>
              <a:rPr sz="2400" b="1" spc="-20" dirty="0">
                <a:latin typeface="Times New Roman"/>
                <a:cs typeface="Times New Roman"/>
              </a:rPr>
              <a:t>thru </a:t>
            </a:r>
            <a:r>
              <a:rPr sz="2400" b="1" dirty="0">
                <a:latin typeface="Times New Roman"/>
                <a:cs typeface="Times New Roman"/>
              </a:rPr>
              <a:t>which the okra travels; combines w/ father’s semen for </a:t>
            </a:r>
            <a:r>
              <a:rPr sz="2400" b="1" spc="-50" dirty="0">
                <a:latin typeface="Times New Roman"/>
                <a:cs typeface="Times New Roman"/>
              </a:rPr>
              <a:t>- </a:t>
            </a:r>
            <a:r>
              <a:rPr sz="2400" b="1" dirty="0">
                <a:latin typeface="Times New Roman"/>
                <a:cs typeface="Times New Roman"/>
              </a:rPr>
              <a:t>procreation;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equivalent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power/function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semen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and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breast </a:t>
            </a:r>
            <a:r>
              <a:rPr sz="2400" b="1" dirty="0">
                <a:latin typeface="Times New Roman"/>
                <a:cs typeface="Times New Roman"/>
              </a:rPr>
              <a:t>milk;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contains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power;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visible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aspect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of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okra;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is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your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fire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0" dirty="0">
                <a:latin typeface="Times New Roman"/>
                <a:cs typeface="Times New Roman"/>
              </a:rPr>
              <a:t>- </a:t>
            </a:r>
            <a:r>
              <a:rPr sz="2400" b="1" dirty="0">
                <a:latin typeface="Times New Roman"/>
                <a:cs typeface="Times New Roman"/>
              </a:rPr>
              <a:t>mo=your//gya=fire;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note: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women’s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menstruation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maintains </a:t>
            </a:r>
            <a:r>
              <a:rPr sz="2400" b="1" dirty="0">
                <a:latin typeface="Times New Roman"/>
                <a:cs typeface="Times New Roman"/>
              </a:rPr>
              <a:t>their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contact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with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ancestors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-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it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revives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ancestors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&amp;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in </a:t>
            </a:r>
            <a:r>
              <a:rPr sz="2400" b="1" dirty="0">
                <a:latin typeface="Times New Roman"/>
                <a:cs typeface="Times New Roman"/>
              </a:rPr>
              <a:t>past would go into seclusion to have the spiritual bond </a:t>
            </a:r>
            <a:r>
              <a:rPr sz="2400" b="1" spc="-10" dirty="0">
                <a:latin typeface="Times New Roman"/>
                <a:cs typeface="Times New Roman"/>
              </a:rPr>
              <a:t>between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living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and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dead)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4418" y="457200"/>
            <a:ext cx="8536781" cy="669726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65301" y="1103172"/>
            <a:ext cx="8276590" cy="5424170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362585" indent="-349885" algn="just">
              <a:lnSpc>
                <a:spcPct val="100000"/>
              </a:lnSpc>
              <a:spcBef>
                <a:spcPts val="1789"/>
              </a:spcBef>
              <a:buSzPct val="96428"/>
              <a:buFont typeface="Arial Unicode MS"/>
              <a:buChar char="♦"/>
              <a:tabLst>
                <a:tab pos="362585" algn="l"/>
              </a:tabLst>
            </a:pPr>
            <a:r>
              <a:rPr sz="2800" b="1" dirty="0">
                <a:latin typeface="Times New Roman"/>
                <a:cs typeface="Times New Roman"/>
              </a:rPr>
              <a:t>Nkrabea</a:t>
            </a:r>
            <a:r>
              <a:rPr sz="2800" b="1" spc="-1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(destiny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selected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or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given;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approved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by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God)</a:t>
            </a:r>
            <a:endParaRPr sz="2400">
              <a:latin typeface="Times New Roman"/>
              <a:cs typeface="Times New Roman"/>
            </a:endParaRPr>
          </a:p>
          <a:p>
            <a:pPr marL="12700" marR="102870" indent="349885" algn="just">
              <a:lnSpc>
                <a:spcPct val="100000"/>
              </a:lnSpc>
              <a:spcBef>
                <a:spcPts val="1689"/>
              </a:spcBef>
              <a:buSzPct val="96428"/>
              <a:buFont typeface="Arial Unicode MS"/>
              <a:buChar char="♦"/>
              <a:tabLst>
                <a:tab pos="362585" algn="l"/>
              </a:tabLst>
            </a:pPr>
            <a:r>
              <a:rPr sz="2800" b="1" dirty="0">
                <a:latin typeface="Times New Roman"/>
                <a:cs typeface="Times New Roman"/>
              </a:rPr>
              <a:t>Dzen</a:t>
            </a:r>
            <a:r>
              <a:rPr sz="2800" b="1" spc="-1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(name);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da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dzen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(day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name)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or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Kradzen/Kradin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(soul </a:t>
            </a:r>
            <a:r>
              <a:rPr sz="2400" b="1" dirty="0">
                <a:latin typeface="Times New Roman"/>
                <a:cs typeface="Times New Roman"/>
              </a:rPr>
              <a:t>name) related to the 7 souls of God; name affects the </a:t>
            </a:r>
            <a:r>
              <a:rPr sz="2400" b="1" spc="-10" dirty="0">
                <a:latin typeface="Times New Roman"/>
                <a:cs typeface="Times New Roman"/>
              </a:rPr>
              <a:t>character </a:t>
            </a:r>
            <a:r>
              <a:rPr sz="2400" b="1" dirty="0">
                <a:latin typeface="Times New Roman"/>
                <a:cs typeface="Times New Roman"/>
              </a:rPr>
              <a:t>of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person;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can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be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used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call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person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out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of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coma</a:t>
            </a:r>
            <a:endParaRPr sz="2400">
              <a:latin typeface="Times New Roman"/>
              <a:cs typeface="Times New Roman"/>
            </a:endParaRPr>
          </a:p>
          <a:p>
            <a:pPr marL="464820" indent="-452120" algn="just">
              <a:lnSpc>
                <a:spcPct val="100000"/>
              </a:lnSpc>
              <a:spcBef>
                <a:spcPts val="1680"/>
              </a:spcBef>
              <a:buSzPct val="85714"/>
              <a:buFont typeface="Arial Unicode MS"/>
              <a:buChar char="♦"/>
              <a:tabLst>
                <a:tab pos="464820" algn="l"/>
              </a:tabLst>
            </a:pPr>
            <a:r>
              <a:rPr sz="2800" b="1" dirty="0">
                <a:latin typeface="Times New Roman"/>
                <a:cs typeface="Times New Roman"/>
              </a:rPr>
              <a:t>Ahom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(breath)</a:t>
            </a:r>
            <a:endParaRPr sz="2400">
              <a:latin typeface="Times New Roman"/>
              <a:cs typeface="Times New Roman"/>
            </a:endParaRPr>
          </a:p>
          <a:p>
            <a:pPr marL="12700" marR="326390" indent="375920">
              <a:lnSpc>
                <a:spcPct val="100000"/>
              </a:lnSpc>
              <a:spcBef>
                <a:spcPts val="1690"/>
              </a:spcBef>
              <a:buSzPct val="85714"/>
              <a:buFont typeface="Arial Unicode MS"/>
              <a:buChar char="♦"/>
              <a:tabLst>
                <a:tab pos="388620" algn="l"/>
              </a:tabLst>
            </a:pPr>
            <a:r>
              <a:rPr sz="2800" b="1" dirty="0">
                <a:latin typeface="Times New Roman"/>
                <a:cs typeface="Times New Roman"/>
              </a:rPr>
              <a:t>Tiboa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(the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man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your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head;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conscience;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seeing</a:t>
            </a:r>
            <a:r>
              <a:rPr sz="2400" b="1" spc="-20" dirty="0">
                <a:latin typeface="Times New Roman"/>
                <a:cs typeface="Times New Roman"/>
              </a:rPr>
              <a:t> from </a:t>
            </a:r>
            <a:r>
              <a:rPr sz="2400" b="1" dirty="0">
                <a:latin typeface="Times New Roman"/>
                <a:cs typeface="Times New Roman"/>
              </a:rPr>
              <a:t>insiide -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when you do this you know what is right to </a:t>
            </a:r>
            <a:r>
              <a:rPr sz="2400" b="1" spc="-10" dirty="0">
                <a:latin typeface="Times New Roman"/>
                <a:cs typeface="Times New Roman"/>
              </a:rPr>
              <a:t>maintain </a:t>
            </a:r>
            <a:r>
              <a:rPr sz="2400" b="1" dirty="0">
                <a:latin typeface="Times New Roman"/>
                <a:cs typeface="Times New Roman"/>
              </a:rPr>
              <a:t>what is good for your okra; only those with okra can </a:t>
            </a:r>
            <a:r>
              <a:rPr sz="2400" b="1" spc="-20" dirty="0">
                <a:latin typeface="Times New Roman"/>
                <a:cs typeface="Times New Roman"/>
              </a:rPr>
              <a:t>have </a:t>
            </a:r>
            <a:r>
              <a:rPr sz="2400" b="1" spc="-10" dirty="0">
                <a:latin typeface="Times New Roman"/>
                <a:cs typeface="Times New Roman"/>
              </a:rPr>
              <a:t>tiboa)</a:t>
            </a:r>
            <a:endParaRPr sz="2400">
              <a:latin typeface="Times New Roman"/>
              <a:cs typeface="Times New Roman"/>
            </a:endParaRPr>
          </a:p>
          <a:p>
            <a:pPr marL="12700" marR="5080" indent="439420">
              <a:lnSpc>
                <a:spcPct val="100000"/>
              </a:lnSpc>
              <a:spcBef>
                <a:spcPts val="1670"/>
              </a:spcBef>
              <a:buFont typeface="Arial Unicode MS"/>
              <a:buChar char="♦"/>
              <a:tabLst>
                <a:tab pos="452120" algn="l"/>
              </a:tabLst>
            </a:pPr>
            <a:r>
              <a:rPr sz="2800" b="1" dirty="0">
                <a:latin typeface="Times New Roman"/>
                <a:cs typeface="Times New Roman"/>
              </a:rPr>
              <a:t>Kikoro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(the key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 your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head -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opens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up your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brain; to </a:t>
            </a:r>
            <a:r>
              <a:rPr sz="2400" b="1" spc="-20" dirty="0">
                <a:latin typeface="Times New Roman"/>
                <a:cs typeface="Times New Roman"/>
              </a:rPr>
              <a:t>lose </a:t>
            </a:r>
            <a:r>
              <a:rPr sz="2400" b="1" dirty="0">
                <a:latin typeface="Times New Roman"/>
                <a:cs typeface="Times New Roman"/>
              </a:rPr>
              <a:t>it is to lose your </a:t>
            </a:r>
            <a:r>
              <a:rPr sz="2400" b="1" spc="-10" dirty="0">
                <a:latin typeface="Times New Roman"/>
                <a:cs typeface="Times New Roman"/>
              </a:rPr>
              <a:t>mind)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5301" y="1255572"/>
            <a:ext cx="8028305" cy="4782820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452120" indent="-439420">
              <a:lnSpc>
                <a:spcPct val="100000"/>
              </a:lnSpc>
              <a:spcBef>
                <a:spcPts val="1789"/>
              </a:spcBef>
              <a:buFont typeface="Arial Unicode MS"/>
              <a:buChar char="♦"/>
              <a:tabLst>
                <a:tab pos="452120" algn="l"/>
              </a:tabLst>
            </a:pPr>
            <a:r>
              <a:rPr sz="2800" b="1" dirty="0">
                <a:latin typeface="Times New Roman"/>
                <a:cs typeface="Times New Roman"/>
              </a:rPr>
              <a:t>Yikyere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(revelations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by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dreams,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divination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or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atenka)</a:t>
            </a:r>
            <a:endParaRPr sz="2400">
              <a:latin typeface="Times New Roman"/>
              <a:cs typeface="Times New Roman"/>
            </a:endParaRPr>
          </a:p>
          <a:p>
            <a:pPr marL="12700" marR="5080" indent="439420">
              <a:lnSpc>
                <a:spcPct val="100000"/>
              </a:lnSpc>
              <a:spcBef>
                <a:spcPts val="1689"/>
              </a:spcBef>
              <a:buFont typeface="Arial Unicode MS"/>
              <a:buChar char="♦"/>
              <a:tabLst>
                <a:tab pos="452120" algn="l"/>
              </a:tabLst>
            </a:pPr>
            <a:r>
              <a:rPr sz="2800" b="1" dirty="0">
                <a:latin typeface="Times New Roman"/>
                <a:cs typeface="Times New Roman"/>
              </a:rPr>
              <a:t>Atenka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(immediate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apprehension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-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feeling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about </a:t>
            </a:r>
            <a:r>
              <a:rPr sz="2400" b="1" dirty="0">
                <a:latin typeface="Times New Roman"/>
                <a:cs typeface="Times New Roman"/>
              </a:rPr>
              <a:t>something through a form of vibration; your okra is </a:t>
            </a:r>
            <a:r>
              <a:rPr sz="2400" b="1" spc="-10" dirty="0">
                <a:latin typeface="Times New Roman"/>
                <a:cs typeface="Times New Roman"/>
              </a:rPr>
              <a:t>speaking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you)</a:t>
            </a:r>
            <a:endParaRPr sz="2400">
              <a:latin typeface="Times New Roman"/>
              <a:cs typeface="Times New Roman"/>
            </a:endParaRPr>
          </a:p>
          <a:p>
            <a:pPr marL="12700" marR="476250" indent="452120">
              <a:lnSpc>
                <a:spcPct val="100000"/>
              </a:lnSpc>
              <a:spcBef>
                <a:spcPts val="1680"/>
              </a:spcBef>
              <a:buSzPct val="85714"/>
              <a:buFont typeface="Arial Unicode MS"/>
              <a:buChar char="♦"/>
              <a:tabLst>
                <a:tab pos="464820" algn="l"/>
              </a:tabLst>
            </a:pPr>
            <a:r>
              <a:rPr sz="2800" b="1" dirty="0">
                <a:latin typeface="Times New Roman"/>
                <a:cs typeface="Times New Roman"/>
              </a:rPr>
              <a:t>Tumi</a:t>
            </a:r>
            <a:r>
              <a:rPr sz="2800" b="1" spc="-1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(power;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both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socially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prescribed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and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spiritually imbued)</a:t>
            </a:r>
            <a:endParaRPr sz="2400">
              <a:latin typeface="Times New Roman"/>
              <a:cs typeface="Times New Roman"/>
            </a:endParaRPr>
          </a:p>
          <a:p>
            <a:pPr marL="12700" marR="78105" indent="375920">
              <a:lnSpc>
                <a:spcPct val="100000"/>
              </a:lnSpc>
              <a:spcBef>
                <a:spcPts val="1680"/>
              </a:spcBef>
              <a:buSzPct val="85714"/>
              <a:buFont typeface="Arial Unicode MS"/>
              <a:buChar char="♦"/>
              <a:tabLst>
                <a:tab pos="388620" algn="l"/>
              </a:tabLst>
            </a:pPr>
            <a:r>
              <a:rPr sz="2800" b="1" dirty="0">
                <a:latin typeface="Times New Roman"/>
                <a:cs typeface="Times New Roman"/>
              </a:rPr>
              <a:t>Tiboa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(the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man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your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head;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conscience;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seeing</a:t>
            </a:r>
            <a:r>
              <a:rPr sz="2400" b="1" spc="-20" dirty="0">
                <a:latin typeface="Times New Roman"/>
                <a:cs typeface="Times New Roman"/>
              </a:rPr>
              <a:t> from </a:t>
            </a:r>
            <a:r>
              <a:rPr sz="2400" b="1" dirty="0">
                <a:latin typeface="Times New Roman"/>
                <a:cs typeface="Times New Roman"/>
              </a:rPr>
              <a:t>insiide -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when you do this you know what is right to </a:t>
            </a:r>
            <a:r>
              <a:rPr sz="2400" b="1" spc="-10" dirty="0">
                <a:latin typeface="Times New Roman"/>
                <a:cs typeface="Times New Roman"/>
              </a:rPr>
              <a:t>maintain </a:t>
            </a:r>
            <a:r>
              <a:rPr sz="2400" b="1" dirty="0">
                <a:latin typeface="Times New Roman"/>
                <a:cs typeface="Times New Roman"/>
              </a:rPr>
              <a:t>what is good for your okra; only those with okra can </a:t>
            </a:r>
            <a:r>
              <a:rPr sz="2400" b="1" spc="-20" dirty="0">
                <a:latin typeface="Times New Roman"/>
                <a:cs typeface="Times New Roman"/>
              </a:rPr>
              <a:t>have </a:t>
            </a:r>
            <a:r>
              <a:rPr sz="2400" b="1" spc="-10" dirty="0">
                <a:latin typeface="Times New Roman"/>
                <a:cs typeface="Times New Roman"/>
              </a:rPr>
              <a:t>tiboa)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9850" y="605282"/>
            <a:ext cx="73780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i="1" dirty="0">
                <a:latin typeface="TimesNewRomanPS-BoldItalicMT"/>
                <a:cs typeface="TimesNewRomanPS-BoldItalicMT"/>
              </a:rPr>
              <a:t>African</a:t>
            </a:r>
            <a:r>
              <a:rPr sz="3200" i="1" spc="-110" dirty="0">
                <a:latin typeface="TimesNewRomanPS-BoldItalicMT"/>
                <a:cs typeface="TimesNewRomanPS-BoldItalicMT"/>
              </a:rPr>
              <a:t> </a:t>
            </a:r>
            <a:r>
              <a:rPr sz="3200" i="1" dirty="0">
                <a:latin typeface="TimesNewRomanPS-BoldItalicMT"/>
                <a:cs typeface="TimesNewRomanPS-BoldItalicMT"/>
              </a:rPr>
              <a:t>Concsiousness</a:t>
            </a:r>
            <a:r>
              <a:rPr sz="3200" i="1" spc="-100" dirty="0">
                <a:latin typeface="TimesNewRomanPS-BoldItalicMT"/>
                <a:cs typeface="TimesNewRomanPS-BoldItalicMT"/>
              </a:rPr>
              <a:t> </a:t>
            </a:r>
            <a:r>
              <a:rPr sz="3200" i="1" dirty="0">
                <a:latin typeface="TimesNewRomanPS-BoldItalicMT"/>
                <a:cs typeface="TimesNewRomanPS-BoldItalicMT"/>
              </a:rPr>
              <a:t>-</a:t>
            </a:r>
            <a:r>
              <a:rPr sz="3200" i="1" spc="-105" dirty="0">
                <a:latin typeface="TimesNewRomanPS-BoldItalicMT"/>
                <a:cs typeface="TimesNewRomanPS-BoldItalicMT"/>
              </a:rPr>
              <a:t> </a:t>
            </a:r>
            <a:r>
              <a:rPr sz="3200" i="1" spc="-10" dirty="0">
                <a:latin typeface="TimesNewRomanPS-BoldItalicMT"/>
                <a:cs typeface="TimesNewRomanPS-BoldItalicMT"/>
              </a:rPr>
              <a:t>Findings/Concepts</a:t>
            </a:r>
            <a:endParaRPr sz="3200">
              <a:latin typeface="TimesNewRomanPS-BoldItalicMT"/>
              <a:cs typeface="TimesNewRomanPS-BoldItalic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02" y="1321265"/>
            <a:ext cx="8171180" cy="566102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15"/>
              </a:spcBef>
              <a:buFont typeface="Times New Roman"/>
              <a:buChar char="•"/>
              <a:tabLst>
                <a:tab pos="354965" algn="l"/>
              </a:tabLst>
            </a:pPr>
            <a:r>
              <a:rPr sz="2600" b="1" dirty="0">
                <a:latin typeface="Times New Roman"/>
                <a:cs typeface="Times New Roman"/>
              </a:rPr>
              <a:t>Wholistic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Conceptualization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Beingness</a:t>
            </a:r>
            <a:endParaRPr sz="2600" dirty="0">
              <a:latin typeface="Times New Roman"/>
              <a:cs typeface="Times New Roman"/>
            </a:endParaRPr>
          </a:p>
          <a:p>
            <a:pPr marL="355600" marR="554990" indent="-343535">
              <a:lnSpc>
                <a:spcPts val="281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Elements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Self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Must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Harmony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With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Each </a:t>
            </a:r>
            <a:r>
              <a:rPr sz="2600" dirty="0">
                <a:latin typeface="Times New Roman"/>
                <a:cs typeface="Times New Roman"/>
              </a:rPr>
              <a:t>Other,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Community,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Nature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Spiritual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Realm</a:t>
            </a:r>
            <a:endParaRPr sz="2600" dirty="0">
              <a:latin typeface="Times New Roman"/>
              <a:cs typeface="Times New Roman"/>
            </a:endParaRPr>
          </a:p>
          <a:p>
            <a:pPr marL="354965" indent="-342265">
              <a:lnSpc>
                <a:spcPts val="2965"/>
              </a:lnSpc>
              <a:spcBef>
                <a:spcPts val="280"/>
              </a:spcBef>
              <a:buChar char="•"/>
              <a:tabLst>
                <a:tab pos="354965" algn="l"/>
              </a:tabLst>
            </a:pPr>
            <a:r>
              <a:rPr sz="2600" dirty="0">
                <a:latin typeface="Times New Roman"/>
                <a:cs typeface="Times New Roman"/>
              </a:rPr>
              <a:t>There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Are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Levels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Reality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Methods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Knowing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and</a:t>
            </a:r>
            <a:endParaRPr sz="2600" dirty="0">
              <a:latin typeface="Times New Roman"/>
              <a:cs typeface="Times New Roman"/>
            </a:endParaRPr>
          </a:p>
          <a:p>
            <a:pPr marL="355600">
              <a:lnSpc>
                <a:spcPts val="2965"/>
              </a:lnSpc>
            </a:pPr>
            <a:r>
              <a:rPr sz="2600" b="1" dirty="0">
                <a:latin typeface="Times New Roman"/>
                <a:cs typeface="Times New Roman"/>
              </a:rPr>
              <a:t>Spiritual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Factors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Which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Can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Influence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Health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&amp;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Wellness</a:t>
            </a:r>
            <a:endParaRPr sz="2600" dirty="0">
              <a:latin typeface="Times New Roman"/>
              <a:cs typeface="Times New Roman"/>
            </a:endParaRPr>
          </a:p>
          <a:p>
            <a:pPr marL="355600" marR="92075" indent="-343535">
              <a:lnSpc>
                <a:spcPts val="2810"/>
              </a:lnSpc>
              <a:spcBef>
                <a:spcPts val="665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2600" b="1" dirty="0">
                <a:latin typeface="Times New Roman"/>
                <a:cs typeface="Times New Roman"/>
              </a:rPr>
              <a:t>Cause</a:t>
            </a:r>
            <a:r>
              <a:rPr sz="2600" b="1" spc="-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&amp;</a:t>
            </a:r>
            <a:r>
              <a:rPr sz="2600" b="1" spc="-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Effect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African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Science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More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Consistent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With </a:t>
            </a:r>
            <a:r>
              <a:rPr sz="2600" dirty="0">
                <a:latin typeface="Times New Roman"/>
                <a:cs typeface="Times New Roman"/>
              </a:rPr>
              <a:t>Models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Quantum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Physics</a:t>
            </a:r>
            <a:endParaRPr sz="2600" dirty="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280"/>
              </a:spcBef>
              <a:buChar char="•"/>
              <a:tabLst>
                <a:tab pos="354965" algn="l"/>
              </a:tabLst>
            </a:pPr>
            <a:r>
              <a:rPr sz="2600" dirty="0">
                <a:latin typeface="Times New Roman"/>
                <a:cs typeface="Times New Roman"/>
              </a:rPr>
              <a:t>Consciousness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Not</a:t>
            </a:r>
            <a:r>
              <a:rPr sz="2600" b="1" spc="-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Limited</a:t>
            </a:r>
            <a:r>
              <a:rPr sz="2600" b="1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Thought/Cognition</a:t>
            </a:r>
            <a:endParaRPr sz="2600" dirty="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Char char="•"/>
              <a:tabLst>
                <a:tab pos="354965" algn="l"/>
              </a:tabLst>
            </a:pPr>
            <a:r>
              <a:rPr sz="2600" dirty="0">
                <a:latin typeface="Times New Roman"/>
                <a:cs typeface="Times New Roman"/>
              </a:rPr>
              <a:t>Consciousness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State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Being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In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Relation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spc="-20" dirty="0">
                <a:latin typeface="Times New Roman"/>
                <a:cs typeface="Times New Roman"/>
              </a:rPr>
              <a:t>to</a:t>
            </a:r>
            <a:r>
              <a:rPr sz="2600" spc="-20" dirty="0">
                <a:latin typeface="Times New Roman"/>
                <a:cs typeface="Times New Roman"/>
              </a:rPr>
              <a:t>……</a:t>
            </a:r>
            <a:endParaRPr sz="2600" dirty="0">
              <a:latin typeface="Times New Roman"/>
              <a:cs typeface="Times New Roman"/>
            </a:endParaRPr>
          </a:p>
          <a:p>
            <a:pPr marL="354965" indent="-342265">
              <a:lnSpc>
                <a:spcPts val="2965"/>
              </a:lnSpc>
              <a:spcBef>
                <a:spcPts val="315"/>
              </a:spcBef>
              <a:buFont typeface="Times New Roman"/>
              <a:buChar char="•"/>
              <a:tabLst>
                <a:tab pos="354965" algn="l"/>
              </a:tabLst>
            </a:pPr>
            <a:r>
              <a:rPr sz="2600" b="1" dirty="0">
                <a:latin typeface="Times New Roman"/>
                <a:cs typeface="Times New Roman"/>
              </a:rPr>
              <a:t>Spirit,</a:t>
            </a:r>
            <a:r>
              <a:rPr sz="2600" b="1" spc="-8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Vibration,</a:t>
            </a:r>
            <a:r>
              <a:rPr sz="2600" b="1" spc="-8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Energy,</a:t>
            </a:r>
            <a:r>
              <a:rPr sz="2600" b="1" spc="-8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Blood,</a:t>
            </a:r>
            <a:r>
              <a:rPr sz="2600" b="1" spc="-8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Ritual,</a:t>
            </a:r>
            <a:r>
              <a:rPr sz="2600" b="1" spc="-80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Taboos</a:t>
            </a:r>
            <a:endParaRPr sz="2600" dirty="0">
              <a:latin typeface="Times New Roman"/>
              <a:cs typeface="Times New Roman"/>
            </a:endParaRPr>
          </a:p>
          <a:p>
            <a:pPr marL="355600">
              <a:lnSpc>
                <a:spcPts val="2965"/>
              </a:lnSpc>
            </a:pPr>
            <a:r>
              <a:rPr sz="2600" dirty="0">
                <a:latin typeface="Times New Roman"/>
                <a:cs typeface="Times New Roman"/>
              </a:rPr>
              <a:t>Related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Consciousness</a:t>
            </a:r>
            <a:endParaRPr sz="2600" dirty="0">
              <a:latin typeface="Times New Roman"/>
              <a:cs typeface="Times New Roman"/>
            </a:endParaRPr>
          </a:p>
          <a:p>
            <a:pPr marL="355600" marR="20955" indent="-343535">
              <a:lnSpc>
                <a:spcPct val="90100"/>
              </a:lnSpc>
              <a:spcBef>
                <a:spcPts val="630"/>
              </a:spcBef>
              <a:buChar char="•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Consciousness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Directly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Related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One’s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Connection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To </a:t>
            </a:r>
            <a:r>
              <a:rPr sz="2600" b="1" dirty="0">
                <a:latin typeface="Times New Roman"/>
                <a:cs typeface="Times New Roman"/>
              </a:rPr>
              <a:t>The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Divine</a:t>
            </a:r>
            <a:r>
              <a:rPr sz="2600" b="1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(To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God);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Consciousness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=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Instrument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Divine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9850" y="605282"/>
            <a:ext cx="73780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i="1" dirty="0">
                <a:latin typeface="TimesNewRomanPS-BoldItalicMT"/>
                <a:cs typeface="TimesNewRomanPS-BoldItalicMT"/>
              </a:rPr>
              <a:t>African</a:t>
            </a:r>
            <a:r>
              <a:rPr sz="3200" i="1" spc="-110" dirty="0">
                <a:latin typeface="TimesNewRomanPS-BoldItalicMT"/>
                <a:cs typeface="TimesNewRomanPS-BoldItalicMT"/>
              </a:rPr>
              <a:t> </a:t>
            </a:r>
            <a:r>
              <a:rPr sz="3200" i="1" dirty="0">
                <a:latin typeface="TimesNewRomanPS-BoldItalicMT"/>
                <a:cs typeface="TimesNewRomanPS-BoldItalicMT"/>
              </a:rPr>
              <a:t>Consciousness</a:t>
            </a:r>
            <a:r>
              <a:rPr sz="3200" i="1" spc="-105" dirty="0">
                <a:latin typeface="TimesNewRomanPS-BoldItalicMT"/>
                <a:cs typeface="TimesNewRomanPS-BoldItalicMT"/>
              </a:rPr>
              <a:t> </a:t>
            </a:r>
            <a:r>
              <a:rPr sz="3200" i="1" dirty="0">
                <a:latin typeface="TimesNewRomanPS-BoldItalicMT"/>
                <a:cs typeface="TimesNewRomanPS-BoldItalicMT"/>
              </a:rPr>
              <a:t>-</a:t>
            </a:r>
            <a:r>
              <a:rPr sz="3200" i="1" spc="-105" dirty="0">
                <a:latin typeface="TimesNewRomanPS-BoldItalicMT"/>
                <a:cs typeface="TimesNewRomanPS-BoldItalicMT"/>
              </a:rPr>
              <a:t> </a:t>
            </a:r>
            <a:r>
              <a:rPr sz="3200" i="1" spc="-10" dirty="0">
                <a:latin typeface="TimesNewRomanPS-BoldItalicMT"/>
                <a:cs typeface="TimesNewRomanPS-BoldItalicMT"/>
              </a:rPr>
              <a:t>Findings/Concepts</a:t>
            </a:r>
            <a:endParaRPr sz="3200">
              <a:latin typeface="TimesNewRomanPS-BoldItalicMT"/>
              <a:cs typeface="TimesNewRomanPS-BoldItalic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02" y="1389842"/>
            <a:ext cx="8197850" cy="558228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30"/>
              </a:spcBef>
              <a:buChar char="•"/>
              <a:tabLst>
                <a:tab pos="354965" algn="l"/>
              </a:tabLst>
            </a:pPr>
            <a:r>
              <a:rPr sz="2600" dirty="0">
                <a:latin typeface="Times New Roman"/>
                <a:cs typeface="Times New Roman"/>
              </a:rPr>
              <a:t>Consciousness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Function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Soul</a:t>
            </a:r>
            <a:r>
              <a:rPr sz="2600" b="1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(Okra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30"/>
              </a:spcBef>
              <a:buChar char="•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Altered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States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Consciousness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&amp;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Processes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Like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Dreams, </a:t>
            </a:r>
            <a:r>
              <a:rPr sz="2600" dirty="0">
                <a:latin typeface="Times New Roman"/>
                <a:cs typeface="Times New Roman"/>
              </a:rPr>
              <a:t>Intuition,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Trance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Inform</a:t>
            </a:r>
            <a:r>
              <a:rPr sz="2600" b="1" spc="-8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Normal</a:t>
            </a:r>
            <a:r>
              <a:rPr sz="2600" b="1" spc="-80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Waking Consciousness</a:t>
            </a:r>
            <a:endParaRPr sz="26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640"/>
              </a:spcBef>
              <a:buChar char="•"/>
              <a:tabLst>
                <a:tab pos="354965" algn="l"/>
              </a:tabLst>
            </a:pPr>
            <a:r>
              <a:rPr sz="2600" dirty="0">
                <a:latin typeface="Times New Roman"/>
                <a:cs typeface="Times New Roman"/>
              </a:rPr>
              <a:t>Spirit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Stimulating</a:t>
            </a:r>
            <a:r>
              <a:rPr sz="2600" b="1" spc="-6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Power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That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Moves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Mind</a:t>
            </a:r>
            <a:endParaRPr sz="2600">
              <a:latin typeface="Times New Roman"/>
              <a:cs typeface="Times New Roman"/>
            </a:endParaRPr>
          </a:p>
          <a:p>
            <a:pPr marL="355600" marR="12065" indent="-343535">
              <a:lnSpc>
                <a:spcPct val="100000"/>
              </a:lnSpc>
              <a:spcBef>
                <a:spcPts val="630"/>
              </a:spcBef>
              <a:buChar char="•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Humans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Are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Immortal</a:t>
            </a:r>
            <a:r>
              <a:rPr sz="2600" b="1" spc="-8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Spirit</a:t>
            </a:r>
            <a:r>
              <a:rPr sz="2600" b="1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Temporarily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Residing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in 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Physical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Body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Eventually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Returns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Eternal.</a:t>
            </a:r>
            <a:endParaRPr sz="2600">
              <a:latin typeface="Times New Roman"/>
              <a:cs typeface="Times New Roman"/>
            </a:endParaRPr>
          </a:p>
          <a:p>
            <a:pPr marL="355600" marR="60325" indent="-343535">
              <a:lnSpc>
                <a:spcPct val="100000"/>
              </a:lnSpc>
              <a:spcBef>
                <a:spcPts val="635"/>
              </a:spcBef>
              <a:buChar char="•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Essential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Elements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This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Process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Include: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soul </a:t>
            </a:r>
            <a:r>
              <a:rPr sz="2600" dirty="0">
                <a:latin typeface="Times New Roman"/>
                <a:cs typeface="Times New Roman"/>
              </a:rPr>
              <a:t>(okra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emi),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spirit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(sunsum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ori),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destiny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(nkrabea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or </a:t>
            </a:r>
            <a:r>
              <a:rPr sz="2600" dirty="0">
                <a:latin typeface="Times New Roman"/>
                <a:cs typeface="Times New Roman"/>
              </a:rPr>
              <a:t>ipin),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path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into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world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day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name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(kradin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odu),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spirits </a:t>
            </a:r>
            <a:r>
              <a:rPr sz="2600" dirty="0">
                <a:latin typeface="Times New Roman"/>
                <a:cs typeface="Times New Roman"/>
              </a:rPr>
              <a:t>which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guide,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protect,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inform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(abosom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orisa), </a:t>
            </a:r>
            <a:r>
              <a:rPr sz="2600" dirty="0">
                <a:latin typeface="Times New Roman"/>
                <a:cs typeface="Times New Roman"/>
              </a:rPr>
              <a:t>ancestors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(nananom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nsamanfo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egun),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blood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(mogya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or </a:t>
            </a:r>
            <a:r>
              <a:rPr sz="2600" dirty="0">
                <a:latin typeface="Times New Roman"/>
                <a:cs typeface="Times New Roman"/>
              </a:rPr>
              <a:t>eje),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breath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(honhom),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taboos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(akyiwade),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dreams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(ala)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6589" y="327151"/>
            <a:ext cx="6356985" cy="1365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5625" marR="5080" indent="-543560">
              <a:lnSpc>
                <a:spcPct val="100000"/>
              </a:lnSpc>
              <a:spcBef>
                <a:spcPts val="95"/>
              </a:spcBef>
            </a:pPr>
            <a:r>
              <a:rPr sz="4400" i="1" dirty="0">
                <a:latin typeface="TimesNewRomanPS-BoldItalicMT"/>
                <a:cs typeface="TimesNewRomanPS-BoldItalicMT"/>
              </a:rPr>
              <a:t>Levels</a:t>
            </a:r>
            <a:r>
              <a:rPr sz="4400" i="1" spc="-105" dirty="0">
                <a:latin typeface="TimesNewRomanPS-BoldItalicMT"/>
                <a:cs typeface="TimesNewRomanPS-BoldItalicMT"/>
              </a:rPr>
              <a:t> </a:t>
            </a:r>
            <a:r>
              <a:rPr sz="4400" i="1" dirty="0">
                <a:latin typeface="TimesNewRomanPS-BoldItalicMT"/>
                <a:cs typeface="TimesNewRomanPS-BoldItalicMT"/>
              </a:rPr>
              <a:t>of</a:t>
            </a:r>
            <a:r>
              <a:rPr sz="4400" i="1" spc="-100" dirty="0">
                <a:latin typeface="TimesNewRomanPS-BoldItalicMT"/>
                <a:cs typeface="TimesNewRomanPS-BoldItalicMT"/>
              </a:rPr>
              <a:t> </a:t>
            </a:r>
            <a:r>
              <a:rPr sz="4400" i="1" dirty="0">
                <a:latin typeface="TimesNewRomanPS-BoldItalicMT"/>
                <a:cs typeface="TimesNewRomanPS-BoldItalicMT"/>
              </a:rPr>
              <a:t>Awareness</a:t>
            </a:r>
            <a:r>
              <a:rPr sz="4400" i="1" spc="-100" dirty="0">
                <a:latin typeface="TimesNewRomanPS-BoldItalicMT"/>
                <a:cs typeface="TimesNewRomanPS-BoldItalicMT"/>
              </a:rPr>
              <a:t> </a:t>
            </a:r>
            <a:r>
              <a:rPr sz="4400" i="1" dirty="0">
                <a:latin typeface="TimesNewRomanPS-BoldItalicMT"/>
                <a:cs typeface="TimesNewRomanPS-BoldItalicMT"/>
              </a:rPr>
              <a:t>of</a:t>
            </a:r>
            <a:r>
              <a:rPr sz="4400" i="1" spc="-100" dirty="0">
                <a:latin typeface="TimesNewRomanPS-BoldItalicMT"/>
                <a:cs typeface="TimesNewRomanPS-BoldItalicMT"/>
              </a:rPr>
              <a:t> </a:t>
            </a:r>
            <a:r>
              <a:rPr sz="4400" i="1" spc="-20" dirty="0">
                <a:latin typeface="TimesNewRomanPS-BoldItalicMT"/>
                <a:cs typeface="TimesNewRomanPS-BoldItalicMT"/>
              </a:rPr>
              <a:t>Self </a:t>
            </a:r>
            <a:r>
              <a:rPr sz="4400" i="1" dirty="0">
                <a:latin typeface="TimesNewRomanPS-BoldItalicMT"/>
                <a:cs typeface="TimesNewRomanPS-BoldItalicMT"/>
              </a:rPr>
              <a:t>“</a:t>
            </a:r>
            <a:r>
              <a:rPr i="1" dirty="0">
                <a:latin typeface="TimesNewRomanPS-BoldItalicMT"/>
                <a:cs typeface="TimesNewRomanPS-BoldItalicMT"/>
              </a:rPr>
              <a:t>Authentic</a:t>
            </a:r>
            <a:r>
              <a:rPr i="1" spc="-70" dirty="0">
                <a:latin typeface="TimesNewRomanPS-BoldItalicMT"/>
                <a:cs typeface="TimesNewRomanPS-BoldItalicMT"/>
              </a:rPr>
              <a:t> </a:t>
            </a:r>
            <a:r>
              <a:rPr i="1" spc="-10" dirty="0">
                <a:latin typeface="TimesNewRomanPS-BoldItalicMT"/>
                <a:cs typeface="TimesNewRomanPS-BoldItalicMT"/>
              </a:rPr>
              <a:t>Consciousness”</a:t>
            </a:r>
            <a:endParaRPr sz="4400">
              <a:latin typeface="TimesNewRomanPS-BoldItalicMT"/>
              <a:cs typeface="TimesNewRomanPS-BoldItalic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0701" y="1627090"/>
            <a:ext cx="6181090" cy="5318760"/>
          </a:xfrm>
          <a:prstGeom prst="rect">
            <a:avLst/>
          </a:prstGeom>
        </p:spPr>
        <p:txBody>
          <a:bodyPr vert="horz" wrap="square" lIns="0" tIns="236854" rIns="0" bIns="0" rtlCol="0">
            <a:spAutoFit/>
          </a:bodyPr>
          <a:lstStyle/>
          <a:p>
            <a:pPr marL="393065">
              <a:lnSpc>
                <a:spcPct val="100000"/>
              </a:lnSpc>
              <a:spcBef>
                <a:spcPts val="1864"/>
              </a:spcBef>
            </a:pPr>
            <a:r>
              <a:rPr sz="2800" b="1" i="1" dirty="0">
                <a:latin typeface="TimesNewRomanPS-BoldItalicMT"/>
                <a:cs typeface="TimesNewRomanPS-BoldItalicMT"/>
              </a:rPr>
              <a:t>There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can</a:t>
            </a:r>
            <a:r>
              <a:rPr sz="2800" b="1" i="1" spc="-1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be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no</a:t>
            </a:r>
            <a:r>
              <a:rPr sz="2800" b="1" i="1" spc="-1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“I”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without</a:t>
            </a:r>
            <a:r>
              <a:rPr sz="2800" b="1" i="1" spc="-1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</a:t>
            </a:r>
            <a:r>
              <a:rPr sz="2800" b="1" i="1" spc="-1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“We”</a:t>
            </a:r>
            <a:endParaRPr sz="2800">
              <a:latin typeface="TimesNewRomanPS-BoldItalicMT"/>
              <a:cs typeface="TimesNewRomanPS-BoldItalicMT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sz="3200" spc="-45" dirty="0">
                <a:latin typeface="Arial Unicode MS"/>
                <a:cs typeface="Arial Unicode MS"/>
              </a:rPr>
              <a:t>ffi</a:t>
            </a:r>
            <a:r>
              <a:rPr sz="3200" spc="-45" dirty="0">
                <a:latin typeface="Times New Roman"/>
                <a:cs typeface="Times New Roman"/>
              </a:rPr>
              <a:t>Socio-</a:t>
            </a:r>
            <a:r>
              <a:rPr sz="3200" dirty="0">
                <a:latin typeface="Times New Roman"/>
                <a:cs typeface="Times New Roman"/>
              </a:rPr>
              <a:t>historical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Awareness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Self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70" dirty="0">
                <a:latin typeface="Arial Unicode MS"/>
                <a:cs typeface="Arial Unicode MS"/>
              </a:rPr>
              <a:t>ffi</a:t>
            </a:r>
            <a:r>
              <a:rPr sz="3200" spc="-155" dirty="0">
                <a:latin typeface="Arial Unicode MS"/>
                <a:cs typeface="Arial Unicode MS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Psychological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Awareness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Self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70" dirty="0">
                <a:latin typeface="Arial Unicode MS"/>
                <a:cs typeface="Arial Unicode MS"/>
              </a:rPr>
              <a:t>ffi</a:t>
            </a:r>
            <a:r>
              <a:rPr sz="3200" spc="-155" dirty="0">
                <a:latin typeface="Arial Unicode MS"/>
                <a:cs typeface="Arial Unicode MS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Ancestral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Awareness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Self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70" dirty="0">
                <a:latin typeface="Arial Unicode MS"/>
                <a:cs typeface="Arial Unicode MS"/>
              </a:rPr>
              <a:t>ffi</a:t>
            </a:r>
            <a:r>
              <a:rPr sz="3200" spc="-155" dirty="0">
                <a:latin typeface="Arial Unicode MS"/>
                <a:cs typeface="Arial Unicode MS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Spiritual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Awareness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Self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70" dirty="0">
                <a:latin typeface="Arial Unicode MS"/>
                <a:cs typeface="Arial Unicode MS"/>
              </a:rPr>
              <a:t>ffi</a:t>
            </a:r>
            <a:r>
              <a:rPr sz="3200" spc="-155" dirty="0">
                <a:latin typeface="Arial Unicode MS"/>
                <a:cs typeface="Arial Unicode MS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Destiny/Purpose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Awareness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Self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8404" y="693674"/>
            <a:ext cx="756158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4930" marR="1336040" algn="ctr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Times New Roman"/>
                <a:cs typeface="Times New Roman"/>
              </a:rPr>
              <a:t>Ideological </a:t>
            </a:r>
            <a:r>
              <a:rPr sz="4000" b="0" spc="-10" dirty="0">
                <a:latin typeface="Times New Roman"/>
                <a:cs typeface="Times New Roman"/>
              </a:rPr>
              <a:t>Oppression: </a:t>
            </a:r>
            <a:r>
              <a:rPr sz="4000" b="0" dirty="0">
                <a:latin typeface="Times New Roman"/>
                <a:cs typeface="Times New Roman"/>
              </a:rPr>
              <a:t>Western </a:t>
            </a:r>
            <a:r>
              <a:rPr sz="4000" b="0" spc="-10" dirty="0">
                <a:latin typeface="Times New Roman"/>
                <a:cs typeface="Times New Roman"/>
              </a:rPr>
              <a:t>Psychology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0" b="0" dirty="0">
                <a:latin typeface="Times New Roman"/>
                <a:cs typeface="Times New Roman"/>
              </a:rPr>
              <a:t>Deconstruction</a:t>
            </a:r>
            <a:r>
              <a:rPr sz="4000" b="0" spc="-3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and</a:t>
            </a:r>
            <a:r>
              <a:rPr sz="4000" b="0" spc="-35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De-Conditioning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9200" y="2971800"/>
            <a:ext cx="7772400" cy="4114800"/>
          </a:xfrm>
          <a:custGeom>
            <a:avLst/>
            <a:gdLst/>
            <a:ahLst/>
            <a:cxnLst/>
            <a:rect l="l" t="t" r="r" b="b"/>
            <a:pathLst>
              <a:path w="7772400" h="4114800">
                <a:moveTo>
                  <a:pt x="7772400" y="4114800"/>
                </a:moveTo>
                <a:lnTo>
                  <a:pt x="7772400" y="0"/>
                </a:lnTo>
                <a:lnTo>
                  <a:pt x="0" y="0"/>
                </a:lnTo>
                <a:lnTo>
                  <a:pt x="0" y="4114800"/>
                </a:lnTo>
                <a:lnTo>
                  <a:pt x="7772400" y="411480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8702" y="2991104"/>
            <a:ext cx="6776720" cy="2753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7442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invention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construct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of </a:t>
            </a:r>
            <a:r>
              <a:rPr sz="3200" spc="-10" dirty="0">
                <a:latin typeface="Times New Roman"/>
                <a:cs typeface="Times New Roman"/>
              </a:rPr>
              <a:t>psychology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codification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ideas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Defined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who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we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psychologists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Deconstruction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=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Cognitive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dissonance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087" rIns="0" bIns="0" rtlCol="0">
            <a:spAutoFit/>
          </a:bodyPr>
          <a:lstStyle/>
          <a:p>
            <a:pPr marL="1043305">
              <a:lnSpc>
                <a:spcPct val="100000"/>
              </a:lnSpc>
              <a:spcBef>
                <a:spcPts val="100"/>
              </a:spcBef>
            </a:pPr>
            <a:r>
              <a:rPr dirty="0"/>
              <a:t>Defining Altruism and </a:t>
            </a:r>
            <a:r>
              <a:rPr spc="-10" dirty="0"/>
              <a:t>Compassion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3401" y="4441952"/>
            <a:ext cx="3891915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marR="5080" indent="-762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Compassionate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love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(being </a:t>
            </a:r>
            <a:r>
              <a:rPr sz="2800" dirty="0">
                <a:latin typeface="Times New Roman"/>
                <a:cs typeface="Times New Roman"/>
              </a:rPr>
              <a:t>present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experiencing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situation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other, </a:t>
            </a:r>
            <a:r>
              <a:rPr sz="2800" dirty="0">
                <a:latin typeface="Times New Roman"/>
                <a:cs typeface="Times New Roman"/>
              </a:rPr>
              <a:t>fueled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deep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love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sense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connection</a:t>
            </a:r>
            <a:r>
              <a:rPr sz="2800" spc="-25" dirty="0">
                <a:latin typeface="Times New Roman"/>
                <a:cs typeface="Times New Roman"/>
              </a:rPr>
              <a:t> to </a:t>
            </a:r>
            <a:r>
              <a:rPr sz="2800" spc="-10" dirty="0">
                <a:latin typeface="Times New Roman"/>
                <a:cs typeface="Times New Roman"/>
              </a:rPr>
              <a:t>others)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62037" y="1976437"/>
            <a:ext cx="2752725" cy="1304925"/>
            <a:chOff x="1062037" y="1976437"/>
            <a:chExt cx="2752725" cy="1304925"/>
          </a:xfrm>
        </p:grpSpPr>
        <p:sp>
          <p:nvSpPr>
            <p:cNvPr id="5" name="object 5"/>
            <p:cNvSpPr/>
            <p:nvPr/>
          </p:nvSpPr>
          <p:spPr>
            <a:xfrm>
              <a:off x="1066800" y="1981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2743200" y="863345"/>
                  </a:moveTo>
                  <a:lnTo>
                    <a:pt x="2743200" y="0"/>
                  </a:lnTo>
                  <a:lnTo>
                    <a:pt x="0" y="0"/>
                  </a:lnTo>
                  <a:lnTo>
                    <a:pt x="0" y="863345"/>
                  </a:lnTo>
                  <a:lnTo>
                    <a:pt x="1028699" y="863345"/>
                  </a:lnTo>
                  <a:lnTo>
                    <a:pt x="1028700" y="1079754"/>
                  </a:lnTo>
                  <a:lnTo>
                    <a:pt x="685800" y="1079754"/>
                  </a:lnTo>
                  <a:lnTo>
                    <a:pt x="1371600" y="1295400"/>
                  </a:lnTo>
                  <a:lnTo>
                    <a:pt x="2057400" y="1079753"/>
                  </a:lnTo>
                  <a:lnTo>
                    <a:pt x="1714500" y="1079754"/>
                  </a:lnTo>
                  <a:lnTo>
                    <a:pt x="1714500" y="863345"/>
                  </a:lnTo>
                  <a:lnTo>
                    <a:pt x="2743200" y="863345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6800" y="1981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0" y="0"/>
                  </a:moveTo>
                  <a:lnTo>
                    <a:pt x="2743200" y="0"/>
                  </a:lnTo>
                  <a:lnTo>
                    <a:pt x="2743200" y="863345"/>
                  </a:lnTo>
                  <a:lnTo>
                    <a:pt x="1714500" y="863345"/>
                  </a:lnTo>
                  <a:lnTo>
                    <a:pt x="1714500" y="1079754"/>
                  </a:lnTo>
                  <a:lnTo>
                    <a:pt x="2057400" y="1079753"/>
                  </a:lnTo>
                  <a:lnTo>
                    <a:pt x="1371600" y="1295400"/>
                  </a:lnTo>
                  <a:lnTo>
                    <a:pt x="685800" y="1079754"/>
                  </a:lnTo>
                  <a:lnTo>
                    <a:pt x="1028700" y="1079754"/>
                  </a:lnTo>
                  <a:lnTo>
                    <a:pt x="1028699" y="863345"/>
                  </a:lnTo>
                  <a:lnTo>
                    <a:pt x="0" y="863345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527302" y="1974596"/>
            <a:ext cx="188722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496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Compassionate </a:t>
            </a:r>
            <a:r>
              <a:rPr sz="2400" spc="-20" dirty="0">
                <a:latin typeface="Times New Roman"/>
                <a:cs typeface="Times New Roman"/>
              </a:rPr>
              <a:t>Love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176837" y="1976437"/>
            <a:ext cx="2752725" cy="1304925"/>
            <a:chOff x="5176837" y="1976437"/>
            <a:chExt cx="2752725" cy="1304925"/>
          </a:xfrm>
        </p:grpSpPr>
        <p:sp>
          <p:nvSpPr>
            <p:cNvPr id="9" name="object 9"/>
            <p:cNvSpPr/>
            <p:nvPr/>
          </p:nvSpPr>
          <p:spPr>
            <a:xfrm>
              <a:off x="5181600" y="1981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2743200" y="901445"/>
                  </a:moveTo>
                  <a:lnTo>
                    <a:pt x="2743200" y="0"/>
                  </a:lnTo>
                  <a:lnTo>
                    <a:pt x="0" y="0"/>
                  </a:lnTo>
                  <a:lnTo>
                    <a:pt x="0" y="901445"/>
                  </a:lnTo>
                  <a:lnTo>
                    <a:pt x="1011174" y="901445"/>
                  </a:lnTo>
                  <a:lnTo>
                    <a:pt x="1011174" y="1079753"/>
                  </a:lnTo>
                  <a:lnTo>
                    <a:pt x="685800" y="1079753"/>
                  </a:lnTo>
                  <a:lnTo>
                    <a:pt x="1371600" y="1295399"/>
                  </a:lnTo>
                  <a:lnTo>
                    <a:pt x="2057400" y="1079753"/>
                  </a:lnTo>
                  <a:lnTo>
                    <a:pt x="1732026" y="1079753"/>
                  </a:lnTo>
                  <a:lnTo>
                    <a:pt x="1732026" y="901445"/>
                  </a:lnTo>
                  <a:lnTo>
                    <a:pt x="2743200" y="901445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81600" y="1981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0" y="0"/>
                  </a:moveTo>
                  <a:lnTo>
                    <a:pt x="2743200" y="0"/>
                  </a:lnTo>
                  <a:lnTo>
                    <a:pt x="2743200" y="901445"/>
                  </a:lnTo>
                  <a:lnTo>
                    <a:pt x="1732026" y="901445"/>
                  </a:lnTo>
                  <a:lnTo>
                    <a:pt x="1732026" y="1079753"/>
                  </a:lnTo>
                  <a:lnTo>
                    <a:pt x="2057400" y="1079753"/>
                  </a:lnTo>
                  <a:lnTo>
                    <a:pt x="1371600" y="1295399"/>
                  </a:lnTo>
                  <a:lnTo>
                    <a:pt x="685800" y="1079753"/>
                  </a:lnTo>
                  <a:lnTo>
                    <a:pt x="1011174" y="1079753"/>
                  </a:lnTo>
                  <a:lnTo>
                    <a:pt x="1011174" y="901445"/>
                  </a:lnTo>
                  <a:lnTo>
                    <a:pt x="0" y="90144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023102" y="1974596"/>
            <a:ext cx="117538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496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Altruistic </a:t>
            </a:r>
            <a:r>
              <a:rPr sz="2400" spc="-20" dirty="0">
                <a:latin typeface="Times New Roman"/>
                <a:cs typeface="Times New Roman"/>
              </a:rPr>
              <a:t>Love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9200" y="3657600"/>
            <a:ext cx="2514600" cy="519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92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275"/>
              </a:spcBef>
            </a:pPr>
            <a:r>
              <a:rPr sz="2800" b="1" spc="-10" dirty="0">
                <a:solidFill>
                  <a:srgbClr val="FF9A00"/>
                </a:solidFill>
                <a:latin typeface="Times New Roman"/>
                <a:cs typeface="Times New Roman"/>
              </a:rPr>
              <a:t>Intrapersonal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34000" y="3657600"/>
            <a:ext cx="2514600" cy="519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925" rIns="0" bIns="0" rtlCol="0">
            <a:spAutoFit/>
          </a:bodyPr>
          <a:lstStyle/>
          <a:p>
            <a:pPr marL="219710">
              <a:lnSpc>
                <a:spcPct val="100000"/>
              </a:lnSpc>
              <a:spcBef>
                <a:spcPts val="275"/>
              </a:spcBef>
            </a:pPr>
            <a:r>
              <a:rPr sz="2800" b="1" spc="-10" dirty="0">
                <a:solidFill>
                  <a:srgbClr val="FF9A00"/>
                </a:solidFill>
                <a:latin typeface="Times New Roman"/>
                <a:cs typeface="Times New Roman"/>
              </a:rPr>
              <a:t>Interpersonal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8692" y="4483114"/>
            <a:ext cx="3952240" cy="19888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4"/>
              </a:spcBef>
            </a:pPr>
            <a:r>
              <a:rPr sz="2800" dirty="0">
                <a:latin typeface="Times New Roman"/>
                <a:cs typeface="Times New Roman"/>
              </a:rPr>
              <a:t>Altruistic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love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(helping </a:t>
            </a:r>
            <a:r>
              <a:rPr sz="2800" dirty="0">
                <a:latin typeface="Times New Roman"/>
                <a:cs typeface="Times New Roman"/>
              </a:rPr>
              <a:t>behavior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inspired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part</a:t>
            </a:r>
            <a:r>
              <a:rPr sz="2800" spc="-25" dirty="0">
                <a:latin typeface="Times New Roman"/>
                <a:cs typeface="Times New Roman"/>
              </a:rPr>
              <a:t> by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capacity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unite</a:t>
            </a:r>
            <a:r>
              <a:rPr sz="2800" spc="-20" dirty="0">
                <a:latin typeface="Times New Roman"/>
                <a:cs typeface="Times New Roman"/>
              </a:rPr>
              <a:t> with </a:t>
            </a:r>
            <a:r>
              <a:rPr sz="2800" dirty="0">
                <a:latin typeface="Times New Roman"/>
                <a:cs typeface="Times New Roman"/>
              </a:rPr>
              <a:t>others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deeper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level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self)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4155" y="1957832"/>
            <a:ext cx="52241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dirty="0">
                <a:latin typeface="Times New Roman"/>
                <a:cs typeface="Times New Roman"/>
              </a:rPr>
              <a:t>This</a:t>
            </a:r>
            <a:r>
              <a:rPr sz="4400" b="0" spc="-85" dirty="0">
                <a:latin typeface="Times New Roman"/>
                <a:cs typeface="Times New Roman"/>
              </a:rPr>
              <a:t> </a:t>
            </a:r>
            <a:r>
              <a:rPr sz="4400" b="0" spc="-10" dirty="0">
                <a:latin typeface="Times New Roman"/>
                <a:cs typeface="Times New Roman"/>
              </a:rPr>
              <a:t>Conceptualization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6302" y="3612611"/>
            <a:ext cx="7607934" cy="20396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55600" marR="5080" indent="-343535">
              <a:lnSpc>
                <a:spcPct val="102099"/>
              </a:lnSpc>
              <a:spcBef>
                <a:spcPts val="270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Emphasizes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primarily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A50021"/>
                </a:solidFill>
                <a:latin typeface="Arial"/>
                <a:cs typeface="Arial"/>
              </a:rPr>
              <a:t>cognitive</a:t>
            </a:r>
            <a:r>
              <a:rPr sz="3200" spc="-170" dirty="0">
                <a:solidFill>
                  <a:srgbClr val="A50021"/>
                </a:solidFill>
                <a:latin typeface="Arial"/>
                <a:cs typeface="Arial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process</a:t>
            </a:r>
            <a:r>
              <a:rPr sz="3200" spc="8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individual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suppresses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his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her </a:t>
            </a:r>
            <a:r>
              <a:rPr sz="3200" dirty="0">
                <a:latin typeface="Times New Roman"/>
                <a:cs typeface="Times New Roman"/>
              </a:rPr>
              <a:t>usual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egocentric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outlook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imagines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how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world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appears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others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(Davis,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1994).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4572" y="586232"/>
            <a:ext cx="45123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dirty="0">
                <a:latin typeface="Times New Roman"/>
                <a:cs typeface="Times New Roman"/>
              </a:rPr>
              <a:t>Further</a:t>
            </a:r>
            <a:r>
              <a:rPr sz="4400" b="0" spc="-135" dirty="0">
                <a:latin typeface="Times New Roman"/>
                <a:cs typeface="Times New Roman"/>
              </a:rPr>
              <a:t> </a:t>
            </a:r>
            <a:r>
              <a:rPr sz="4400" b="0" spc="-10" dirty="0">
                <a:latin typeface="Times New Roman"/>
                <a:cs typeface="Times New Roman"/>
              </a:rPr>
              <a:t>Distinctions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99551" y="4680584"/>
            <a:ext cx="970026" cy="107823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41502" y="1816099"/>
            <a:ext cx="7941945" cy="511683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349250" indent="-342900">
              <a:lnSpc>
                <a:spcPts val="3020"/>
              </a:lnSpc>
              <a:spcBef>
                <a:spcPts val="484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Perceptual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Role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Taking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ability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imagine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literal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visual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perspective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another),</a:t>
            </a:r>
            <a:endParaRPr sz="2800">
              <a:latin typeface="Times New Roman"/>
              <a:cs typeface="Times New Roman"/>
            </a:endParaRPr>
          </a:p>
          <a:p>
            <a:pPr marL="355600" marR="1049655" indent="-342900">
              <a:lnSpc>
                <a:spcPts val="3030"/>
              </a:lnSpc>
              <a:spcBef>
                <a:spcPts val="670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Cognitive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Role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Taking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ability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imagine </a:t>
            </a:r>
            <a:r>
              <a:rPr sz="2800" dirty="0">
                <a:latin typeface="Times New Roman"/>
                <a:cs typeface="Times New Roman"/>
              </a:rPr>
              <a:t>others’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thoughts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motives)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355600" marR="186690" indent="-342900">
              <a:lnSpc>
                <a:spcPts val="3020"/>
              </a:lnSpc>
              <a:spcBef>
                <a:spcPts val="675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i="1" dirty="0">
                <a:latin typeface="TimesNewRomanPS-BoldItalicMT"/>
                <a:cs typeface="TimesNewRomanPS-BoldItalicMT"/>
              </a:rPr>
              <a:t>ffective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Role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Taking</a:t>
            </a:r>
            <a:r>
              <a:rPr sz="2800" b="1" i="1" spc="-15" dirty="0">
                <a:latin typeface="TimesNewRomanPS-BoldItalicMT"/>
                <a:cs typeface="TimesNewRomanPS-BoldItalicMT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ability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another’s </a:t>
            </a:r>
            <a:r>
              <a:rPr sz="2800" dirty="0">
                <a:latin typeface="Times New Roman"/>
                <a:cs typeface="Times New Roman"/>
              </a:rPr>
              <a:t>emotional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state).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88900" marR="330200">
              <a:lnSpc>
                <a:spcPts val="3020"/>
              </a:lnSpc>
            </a:pPr>
            <a:r>
              <a:rPr sz="2800" dirty="0">
                <a:latin typeface="Arial"/>
                <a:cs typeface="Arial"/>
              </a:rPr>
              <a:t>From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an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African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worldview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what </a:t>
            </a:r>
            <a:r>
              <a:rPr sz="2800" spc="-190" dirty="0">
                <a:latin typeface="Arial"/>
                <a:cs typeface="Arial"/>
              </a:rPr>
              <a:t>is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missing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among </a:t>
            </a:r>
            <a:r>
              <a:rPr sz="2800" dirty="0">
                <a:latin typeface="Arial"/>
                <a:cs typeface="Arial"/>
              </a:rPr>
              <a:t>other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things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is:</a:t>
            </a:r>
            <a:endParaRPr sz="2800">
              <a:latin typeface="Arial"/>
              <a:cs typeface="Arial"/>
            </a:endParaRPr>
          </a:p>
          <a:p>
            <a:pPr marL="451484" marR="5080" lvl="1" indent="-363220">
              <a:lnSpc>
                <a:spcPts val="3700"/>
              </a:lnSpc>
              <a:spcBef>
                <a:spcPts val="60"/>
              </a:spcBef>
              <a:buChar char="•"/>
              <a:tabLst>
                <a:tab pos="451484" algn="l"/>
                <a:tab pos="480059" algn="l"/>
              </a:tabLst>
            </a:pP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i="1" dirty="0">
                <a:latin typeface="TimesNewRomanPS-BoldItalicMT"/>
                <a:cs typeface="TimesNewRomanPS-BoldItalicMT"/>
              </a:rPr>
              <a:t>Spiritual</a:t>
            </a:r>
            <a:r>
              <a:rPr sz="2800" b="1" i="1" spc="1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Role</a:t>
            </a:r>
            <a:r>
              <a:rPr sz="2800" b="1" i="1" spc="1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Sharing</a:t>
            </a:r>
            <a:r>
              <a:rPr sz="2800" b="1" i="1" spc="15" dirty="0">
                <a:latin typeface="TimesNewRomanPS-BoldItalicMT"/>
                <a:cs typeface="TimesNewRomanPS-BoldItalicMT"/>
              </a:rPr>
              <a:t> </a:t>
            </a:r>
            <a:r>
              <a:rPr sz="2800" dirty="0">
                <a:latin typeface="Arial"/>
                <a:cs typeface="Arial"/>
              </a:rPr>
              <a:t>(the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ability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140" dirty="0">
                <a:latin typeface="Arial"/>
                <a:cs typeface="Arial"/>
              </a:rPr>
              <a:t>to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connect </a:t>
            </a:r>
            <a:r>
              <a:rPr sz="2800" dirty="0">
                <a:latin typeface="Arial"/>
                <a:cs typeface="Arial"/>
              </a:rPr>
              <a:t>with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another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person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at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100" dirty="0">
                <a:latin typeface="Arial"/>
                <a:cs typeface="Arial"/>
              </a:rPr>
              <a:t> level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spirit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(sunsum) </a:t>
            </a:r>
            <a:r>
              <a:rPr sz="2800" spc="-150" dirty="0">
                <a:latin typeface="Arial"/>
                <a:cs typeface="Arial"/>
              </a:rPr>
              <a:t>and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soul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40" dirty="0">
                <a:latin typeface="Arial"/>
                <a:cs typeface="Arial"/>
              </a:rPr>
              <a:t>(okra)).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9282" y="631951"/>
            <a:ext cx="5800725" cy="1365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9610" marR="5080" indent="-677545">
              <a:lnSpc>
                <a:spcPct val="100000"/>
              </a:lnSpc>
              <a:spcBef>
                <a:spcPts val="95"/>
              </a:spcBef>
              <a:tabLst>
                <a:tab pos="1953895" algn="l"/>
                <a:tab pos="2776220" algn="l"/>
                <a:tab pos="4343400" algn="l"/>
                <a:tab pos="5104130" algn="l"/>
              </a:tabLst>
            </a:pPr>
            <a:r>
              <a:rPr sz="4400" b="0" spc="-10" dirty="0">
                <a:latin typeface="Times New Roman"/>
                <a:cs typeface="Times New Roman"/>
              </a:rPr>
              <a:t>Shifting</a:t>
            </a:r>
            <a:r>
              <a:rPr sz="4400" b="0" dirty="0">
                <a:latin typeface="Times New Roman"/>
                <a:cs typeface="Times New Roman"/>
              </a:rPr>
              <a:t>	</a:t>
            </a:r>
            <a:r>
              <a:rPr sz="4400" b="0" spc="-25" dirty="0">
                <a:latin typeface="Times New Roman"/>
                <a:cs typeface="Times New Roman"/>
              </a:rPr>
              <a:t>the</a:t>
            </a:r>
            <a:r>
              <a:rPr sz="4400" b="0" dirty="0">
                <a:latin typeface="Times New Roman"/>
                <a:cs typeface="Times New Roman"/>
              </a:rPr>
              <a:t>	</a:t>
            </a:r>
            <a:r>
              <a:rPr sz="4400" b="0" spc="-10" dirty="0">
                <a:latin typeface="Times New Roman"/>
                <a:cs typeface="Times New Roman"/>
              </a:rPr>
              <a:t>Frame</a:t>
            </a:r>
            <a:r>
              <a:rPr sz="4400" b="0" dirty="0">
                <a:latin typeface="Times New Roman"/>
                <a:cs typeface="Times New Roman"/>
              </a:rPr>
              <a:t>	</a:t>
            </a:r>
            <a:r>
              <a:rPr sz="4400" b="0" spc="-25" dirty="0">
                <a:latin typeface="Times New Roman"/>
                <a:cs typeface="Times New Roman"/>
              </a:rPr>
              <a:t>To</a:t>
            </a:r>
            <a:r>
              <a:rPr sz="4400" b="0" dirty="0">
                <a:latin typeface="Times New Roman"/>
                <a:cs typeface="Times New Roman"/>
              </a:rPr>
              <a:t>	</a:t>
            </a:r>
            <a:r>
              <a:rPr sz="4400" b="0" spc="-25" dirty="0">
                <a:latin typeface="Times New Roman"/>
                <a:cs typeface="Times New Roman"/>
              </a:rPr>
              <a:t>An </a:t>
            </a:r>
            <a:r>
              <a:rPr sz="4400" b="0" dirty="0">
                <a:latin typeface="Times New Roman"/>
                <a:cs typeface="Times New Roman"/>
              </a:rPr>
              <a:t>African</a:t>
            </a:r>
            <a:r>
              <a:rPr sz="4400" b="0" spc="-140" dirty="0">
                <a:latin typeface="Times New Roman"/>
                <a:cs typeface="Times New Roman"/>
              </a:rPr>
              <a:t> </a:t>
            </a:r>
            <a:r>
              <a:rPr sz="4400" b="0" spc="-10" dirty="0">
                <a:latin typeface="Times New Roman"/>
                <a:cs typeface="Times New Roman"/>
              </a:rPr>
              <a:t>Perspective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1" y="4440717"/>
            <a:ext cx="8300720" cy="25012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61315" indent="-348615" algn="just">
              <a:lnSpc>
                <a:spcPct val="100000"/>
              </a:lnSpc>
              <a:spcBef>
                <a:spcPts val="434"/>
              </a:spcBef>
              <a:buSzPct val="71428"/>
              <a:buFont typeface="Arial Unicode MS"/>
              <a:buChar char="✓"/>
              <a:tabLst>
                <a:tab pos="361315" algn="l"/>
              </a:tabLst>
            </a:pP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Akan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concept,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self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extension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other,</a:t>
            </a:r>
            <a:endParaRPr sz="2800">
              <a:latin typeface="Times New Roman"/>
              <a:cs typeface="Times New Roman"/>
            </a:endParaRPr>
          </a:p>
          <a:p>
            <a:pPr marL="298450" marR="5080" indent="-285750" algn="just">
              <a:lnSpc>
                <a:spcPct val="90000"/>
              </a:lnSpc>
              <a:spcBef>
                <a:spcPts val="670"/>
              </a:spcBef>
              <a:buFont typeface="Arial Unicode MS"/>
              <a:buChar char="✓"/>
              <a:tabLst>
                <a:tab pos="298450" algn="l"/>
                <a:tab pos="386715" algn="l"/>
              </a:tabLst>
            </a:pPr>
            <a:r>
              <a:rPr sz="2800" dirty="0">
                <a:latin typeface="Times New Roman"/>
                <a:cs typeface="Times New Roman"/>
              </a:rPr>
              <a:t>	The</a:t>
            </a:r>
            <a:r>
              <a:rPr sz="2800" spc="5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presence</a:t>
            </a:r>
            <a:r>
              <a:rPr sz="2800" spc="6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6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spirit</a:t>
            </a:r>
            <a:r>
              <a:rPr sz="2800" spc="6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(sunsum),</a:t>
            </a:r>
            <a:r>
              <a:rPr sz="2800" spc="6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soul</a:t>
            </a:r>
            <a:r>
              <a:rPr sz="2800" spc="6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(okra),</a:t>
            </a:r>
            <a:r>
              <a:rPr sz="2800" spc="6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deities </a:t>
            </a:r>
            <a:r>
              <a:rPr sz="2800" dirty="0">
                <a:latin typeface="Times New Roman"/>
                <a:cs typeface="Times New Roman"/>
              </a:rPr>
              <a:t>(abosom),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ancestors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(nananom nsamanfo)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(Ajei </a:t>
            </a:r>
            <a:r>
              <a:rPr sz="2800" spc="-2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Grills,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2000)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provides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connective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fiber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linking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self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others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must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part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any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explanation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human behavior.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50054" y="2486025"/>
            <a:ext cx="1786889" cy="158495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38200" y="2743200"/>
            <a:ext cx="3124200" cy="702310"/>
          </a:xfrm>
          <a:prstGeom prst="rect">
            <a:avLst/>
          </a:prstGeom>
          <a:solidFill>
            <a:srgbClr val="33CC33"/>
          </a:solidFill>
        </p:spPr>
        <p:txBody>
          <a:bodyPr vert="horz" wrap="square" lIns="0" tIns="36195" rIns="0" bIns="0" rtlCol="0">
            <a:spAutoFit/>
          </a:bodyPr>
          <a:lstStyle/>
          <a:p>
            <a:pPr marL="92075" marR="416559">
              <a:lnSpc>
                <a:spcPct val="100000"/>
              </a:lnSpc>
              <a:spcBef>
                <a:spcPts val="285"/>
              </a:spcBef>
            </a:pPr>
            <a:r>
              <a:rPr sz="2000" dirty="0">
                <a:latin typeface="Times New Roman"/>
                <a:cs typeface="Times New Roman"/>
              </a:rPr>
              <a:t>Akan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compassionate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love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altruistic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love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2200" y="2743200"/>
            <a:ext cx="3429000" cy="762000"/>
          </a:xfrm>
          <a:prstGeom prst="rect">
            <a:avLst/>
          </a:prstGeom>
          <a:solidFill>
            <a:srgbClr val="33CC33"/>
          </a:solidFill>
        </p:spPr>
        <p:txBody>
          <a:bodyPr vert="horz" wrap="square" lIns="0" tIns="34925" rIns="0" bIns="0" rtlCol="0">
            <a:spAutoFit/>
          </a:bodyPr>
          <a:lstStyle/>
          <a:p>
            <a:pPr marL="92075" marR="139700" indent="-635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Times New Roman"/>
                <a:cs typeface="Times New Roman"/>
              </a:rPr>
              <a:t>Based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conceptualization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self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other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685800"/>
            <a:ext cx="6705600" cy="838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4042" y="802640"/>
            <a:ext cx="4763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Akan</a:t>
            </a:r>
            <a:r>
              <a:rPr spc="-5" dirty="0"/>
              <a:t> </a:t>
            </a:r>
            <a:r>
              <a:rPr spc="-10" dirty="0"/>
              <a:t>Conceptualization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4163" y="4635500"/>
            <a:ext cx="3890010" cy="27578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87630" marR="5080" indent="-75565">
              <a:lnSpc>
                <a:spcPct val="90000"/>
              </a:lnSpc>
              <a:spcBef>
                <a:spcPts val="434"/>
              </a:spcBef>
            </a:pPr>
            <a:r>
              <a:rPr sz="2800" dirty="0">
                <a:latin typeface="Times New Roman"/>
                <a:cs typeface="Times New Roman"/>
              </a:rPr>
              <a:t>Sensitivity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(empathy)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needs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derives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psycho-spiritually </a:t>
            </a:r>
            <a:r>
              <a:rPr sz="2800" dirty="0">
                <a:latin typeface="Times New Roman"/>
                <a:cs typeface="Times New Roman"/>
              </a:rPr>
              <a:t>based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phenomena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Akan </a:t>
            </a:r>
            <a:r>
              <a:rPr sz="2800" dirty="0">
                <a:latin typeface="Times New Roman"/>
                <a:cs typeface="Times New Roman"/>
              </a:rPr>
              <a:t>beliefs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reinforced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cultural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norms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and </a:t>
            </a:r>
            <a:r>
              <a:rPr sz="2800" spc="-10" dirty="0">
                <a:latin typeface="Times New Roman"/>
                <a:cs typeface="Times New Roman"/>
              </a:rPr>
              <a:t>practices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62037" y="1671637"/>
            <a:ext cx="2752725" cy="1304925"/>
            <a:chOff x="1062037" y="1671637"/>
            <a:chExt cx="2752725" cy="1304925"/>
          </a:xfrm>
        </p:grpSpPr>
        <p:sp>
          <p:nvSpPr>
            <p:cNvPr id="6" name="object 6"/>
            <p:cNvSpPr/>
            <p:nvPr/>
          </p:nvSpPr>
          <p:spPr>
            <a:xfrm>
              <a:off x="1066800" y="16764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2743200" y="863345"/>
                  </a:moveTo>
                  <a:lnTo>
                    <a:pt x="2743200" y="0"/>
                  </a:lnTo>
                  <a:lnTo>
                    <a:pt x="0" y="0"/>
                  </a:lnTo>
                  <a:lnTo>
                    <a:pt x="0" y="863345"/>
                  </a:lnTo>
                  <a:lnTo>
                    <a:pt x="1028699" y="863345"/>
                  </a:lnTo>
                  <a:lnTo>
                    <a:pt x="1028699" y="1079754"/>
                  </a:lnTo>
                  <a:lnTo>
                    <a:pt x="685799" y="1079754"/>
                  </a:lnTo>
                  <a:lnTo>
                    <a:pt x="1371600" y="1295400"/>
                  </a:lnTo>
                  <a:lnTo>
                    <a:pt x="2057400" y="1079753"/>
                  </a:lnTo>
                  <a:lnTo>
                    <a:pt x="1714500" y="1079754"/>
                  </a:lnTo>
                  <a:lnTo>
                    <a:pt x="1714500" y="863345"/>
                  </a:lnTo>
                  <a:lnTo>
                    <a:pt x="2743200" y="863345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6800" y="16764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0" y="0"/>
                  </a:moveTo>
                  <a:lnTo>
                    <a:pt x="2743200" y="0"/>
                  </a:lnTo>
                  <a:lnTo>
                    <a:pt x="2743200" y="863345"/>
                  </a:lnTo>
                  <a:lnTo>
                    <a:pt x="1714500" y="863345"/>
                  </a:lnTo>
                  <a:lnTo>
                    <a:pt x="1714500" y="1079754"/>
                  </a:lnTo>
                  <a:lnTo>
                    <a:pt x="2057400" y="1079753"/>
                  </a:lnTo>
                  <a:lnTo>
                    <a:pt x="1371600" y="1295400"/>
                  </a:lnTo>
                  <a:lnTo>
                    <a:pt x="685799" y="1079754"/>
                  </a:lnTo>
                  <a:lnTo>
                    <a:pt x="1028699" y="1079754"/>
                  </a:lnTo>
                  <a:lnTo>
                    <a:pt x="1028699" y="863345"/>
                  </a:lnTo>
                  <a:lnTo>
                    <a:pt x="0" y="863345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527302" y="1593596"/>
            <a:ext cx="188722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5080" indent="-609600">
              <a:lnSpc>
                <a:spcPct val="1496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Compassionate </a:t>
            </a:r>
            <a:r>
              <a:rPr sz="2400" spc="-20" dirty="0">
                <a:latin typeface="Times New Roman"/>
                <a:cs typeface="Times New Roman"/>
              </a:rPr>
              <a:t>Love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100637" y="1671637"/>
            <a:ext cx="2752725" cy="1304925"/>
            <a:chOff x="5100637" y="1671637"/>
            <a:chExt cx="2752725" cy="1304925"/>
          </a:xfrm>
        </p:grpSpPr>
        <p:sp>
          <p:nvSpPr>
            <p:cNvPr id="10" name="object 10"/>
            <p:cNvSpPr/>
            <p:nvPr/>
          </p:nvSpPr>
          <p:spPr>
            <a:xfrm>
              <a:off x="5105400" y="16764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2743200" y="901445"/>
                  </a:moveTo>
                  <a:lnTo>
                    <a:pt x="2743200" y="0"/>
                  </a:lnTo>
                  <a:lnTo>
                    <a:pt x="0" y="0"/>
                  </a:lnTo>
                  <a:lnTo>
                    <a:pt x="0" y="901445"/>
                  </a:lnTo>
                  <a:lnTo>
                    <a:pt x="1011174" y="901445"/>
                  </a:lnTo>
                  <a:lnTo>
                    <a:pt x="1011174" y="1079753"/>
                  </a:lnTo>
                  <a:lnTo>
                    <a:pt x="685800" y="1079753"/>
                  </a:lnTo>
                  <a:lnTo>
                    <a:pt x="1371600" y="1295399"/>
                  </a:lnTo>
                  <a:lnTo>
                    <a:pt x="2057400" y="1079753"/>
                  </a:lnTo>
                  <a:lnTo>
                    <a:pt x="1732026" y="1079753"/>
                  </a:lnTo>
                  <a:lnTo>
                    <a:pt x="1732026" y="901445"/>
                  </a:lnTo>
                  <a:lnTo>
                    <a:pt x="2743200" y="901445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05400" y="16764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0" y="0"/>
                  </a:moveTo>
                  <a:lnTo>
                    <a:pt x="2743200" y="0"/>
                  </a:lnTo>
                  <a:lnTo>
                    <a:pt x="2743200" y="901445"/>
                  </a:lnTo>
                  <a:lnTo>
                    <a:pt x="1732026" y="901445"/>
                  </a:lnTo>
                  <a:lnTo>
                    <a:pt x="1732026" y="1079753"/>
                  </a:lnTo>
                  <a:lnTo>
                    <a:pt x="2057400" y="1079753"/>
                  </a:lnTo>
                  <a:lnTo>
                    <a:pt x="1371600" y="1295399"/>
                  </a:lnTo>
                  <a:lnTo>
                    <a:pt x="685800" y="1079753"/>
                  </a:lnTo>
                  <a:lnTo>
                    <a:pt x="1011174" y="1079753"/>
                  </a:lnTo>
                  <a:lnTo>
                    <a:pt x="1011174" y="901445"/>
                  </a:lnTo>
                  <a:lnTo>
                    <a:pt x="0" y="90144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946902" y="1669796"/>
            <a:ext cx="117538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496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Altruistic </a:t>
            </a:r>
            <a:r>
              <a:rPr sz="2400" spc="-20" dirty="0">
                <a:latin typeface="Times New Roman"/>
                <a:cs typeface="Times New Roman"/>
              </a:rPr>
              <a:t>Love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3000" y="3124200"/>
            <a:ext cx="2514600" cy="519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92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275"/>
              </a:spcBef>
            </a:pPr>
            <a:r>
              <a:rPr sz="2800" b="1" spc="-10" dirty="0">
                <a:solidFill>
                  <a:srgbClr val="FF9A00"/>
                </a:solidFill>
                <a:latin typeface="Times New Roman"/>
                <a:cs typeface="Times New Roman"/>
              </a:rPr>
              <a:t>Intrapersonal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4000" y="3124200"/>
            <a:ext cx="2514600" cy="519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925" rIns="0" bIns="0" rtlCol="0">
            <a:spAutoFit/>
          </a:bodyPr>
          <a:lstStyle/>
          <a:p>
            <a:pPr marL="219710">
              <a:lnSpc>
                <a:spcPct val="100000"/>
              </a:lnSpc>
              <a:spcBef>
                <a:spcPts val="275"/>
              </a:spcBef>
            </a:pPr>
            <a:r>
              <a:rPr sz="2800" b="1" spc="-10" dirty="0">
                <a:solidFill>
                  <a:srgbClr val="FF9A00"/>
                </a:solidFill>
                <a:latin typeface="Times New Roman"/>
                <a:cs typeface="Times New Roman"/>
              </a:rPr>
              <a:t>Interpersonal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8692" y="4521215"/>
            <a:ext cx="3989704" cy="27578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4"/>
              </a:spcBef>
            </a:pPr>
            <a:r>
              <a:rPr sz="2800" dirty="0">
                <a:latin typeface="Times New Roman"/>
                <a:cs typeface="Times New Roman"/>
              </a:rPr>
              <a:t>One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both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self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&amp;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points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choice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regarding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extent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identification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self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&amp;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desire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extend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help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face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clear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imagined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need.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52600" y="3886200"/>
            <a:ext cx="5638800" cy="457200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2002789" y="3908552"/>
            <a:ext cx="5138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Rational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and</a:t>
            </a:r>
            <a:r>
              <a:rPr sz="2400" b="1" spc="-10" dirty="0">
                <a:latin typeface="Times New Roman"/>
                <a:cs typeface="Times New Roman"/>
              </a:rPr>
              <a:t> preter-</a:t>
            </a:r>
            <a:r>
              <a:rPr sz="2400" b="1" dirty="0">
                <a:latin typeface="Times New Roman"/>
                <a:cs typeface="Times New Roman"/>
              </a:rPr>
              <a:t>rational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-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Spiritual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214437" y="3652837"/>
            <a:ext cx="6715125" cy="681990"/>
            <a:chOff x="1214437" y="3652837"/>
            <a:chExt cx="6715125" cy="681990"/>
          </a:xfrm>
        </p:grpSpPr>
        <p:sp>
          <p:nvSpPr>
            <p:cNvPr id="19" name="object 19"/>
            <p:cNvSpPr/>
            <p:nvPr/>
          </p:nvSpPr>
          <p:spPr>
            <a:xfrm>
              <a:off x="1219200" y="3657599"/>
              <a:ext cx="533400" cy="672465"/>
            </a:xfrm>
            <a:custGeom>
              <a:avLst/>
              <a:gdLst/>
              <a:ahLst/>
              <a:cxnLst/>
              <a:rect l="l" t="t" r="r" b="b"/>
              <a:pathLst>
                <a:path w="533400" h="672464">
                  <a:moveTo>
                    <a:pt x="533400" y="0"/>
                  </a:moveTo>
                  <a:lnTo>
                    <a:pt x="471131" y="1625"/>
                  </a:lnTo>
                  <a:lnTo>
                    <a:pt x="410997" y="6350"/>
                  </a:lnTo>
                  <a:lnTo>
                    <a:pt x="353377" y="13995"/>
                  </a:lnTo>
                  <a:lnTo>
                    <a:pt x="298678" y="24396"/>
                  </a:lnTo>
                  <a:lnTo>
                    <a:pt x="247307" y="37376"/>
                  </a:lnTo>
                  <a:lnTo>
                    <a:pt x="199656" y="52730"/>
                  </a:lnTo>
                  <a:lnTo>
                    <a:pt x="156108" y="70294"/>
                  </a:lnTo>
                  <a:lnTo>
                    <a:pt x="117081" y="89903"/>
                  </a:lnTo>
                  <a:lnTo>
                    <a:pt x="82956" y="111353"/>
                  </a:lnTo>
                  <a:lnTo>
                    <a:pt x="31051" y="159080"/>
                  </a:lnTo>
                  <a:lnTo>
                    <a:pt x="3581" y="212039"/>
                  </a:lnTo>
                  <a:lnTo>
                    <a:pt x="0" y="240030"/>
                  </a:lnTo>
                  <a:lnTo>
                    <a:pt x="0" y="377190"/>
                  </a:lnTo>
                  <a:lnTo>
                    <a:pt x="16522" y="436359"/>
                  </a:lnTo>
                  <a:lnTo>
                    <a:pt x="63804" y="490766"/>
                  </a:lnTo>
                  <a:lnTo>
                    <a:pt x="97917" y="515505"/>
                  </a:lnTo>
                  <a:lnTo>
                    <a:pt x="138417" y="538226"/>
                  </a:lnTo>
                  <a:lnTo>
                    <a:pt x="184886" y="558660"/>
                  </a:lnTo>
                  <a:lnTo>
                    <a:pt x="236905" y="576529"/>
                  </a:lnTo>
                  <a:lnTo>
                    <a:pt x="294043" y="591578"/>
                  </a:lnTo>
                  <a:lnTo>
                    <a:pt x="355854" y="603504"/>
                  </a:lnTo>
                  <a:lnTo>
                    <a:pt x="355854" y="672084"/>
                  </a:lnTo>
                  <a:lnTo>
                    <a:pt x="533400" y="548640"/>
                  </a:lnTo>
                  <a:lnTo>
                    <a:pt x="355854" y="397764"/>
                  </a:lnTo>
                  <a:lnTo>
                    <a:pt x="355854" y="466344"/>
                  </a:lnTo>
                  <a:lnTo>
                    <a:pt x="297345" y="455129"/>
                  </a:lnTo>
                  <a:lnTo>
                    <a:pt x="242722" y="441058"/>
                  </a:lnTo>
                  <a:lnTo>
                    <a:pt x="192443" y="424345"/>
                  </a:lnTo>
                  <a:lnTo>
                    <a:pt x="146964" y="405193"/>
                  </a:lnTo>
                  <a:lnTo>
                    <a:pt x="106730" y="383844"/>
                  </a:lnTo>
                  <a:lnTo>
                    <a:pt x="72199" y="360476"/>
                  </a:lnTo>
                  <a:lnTo>
                    <a:pt x="22098" y="308610"/>
                  </a:lnTo>
                  <a:lnTo>
                    <a:pt x="43967" y="281609"/>
                  </a:lnTo>
                  <a:lnTo>
                    <a:pt x="106451" y="233121"/>
                  </a:lnTo>
                  <a:lnTo>
                    <a:pt x="146075" y="211988"/>
                  </a:lnTo>
                  <a:lnTo>
                    <a:pt x="190627" y="193128"/>
                  </a:lnTo>
                  <a:lnTo>
                    <a:pt x="239598" y="176707"/>
                  </a:lnTo>
                  <a:lnTo>
                    <a:pt x="292493" y="162915"/>
                  </a:lnTo>
                  <a:lnTo>
                    <a:pt x="348830" y="151892"/>
                  </a:lnTo>
                  <a:lnTo>
                    <a:pt x="408076" y="143827"/>
                  </a:lnTo>
                  <a:lnTo>
                    <a:pt x="469773" y="138861"/>
                  </a:lnTo>
                  <a:lnTo>
                    <a:pt x="533400" y="137160"/>
                  </a:lnTo>
                  <a:lnTo>
                    <a:pt x="533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9200" y="3657600"/>
              <a:ext cx="533400" cy="672465"/>
            </a:xfrm>
            <a:custGeom>
              <a:avLst/>
              <a:gdLst/>
              <a:ahLst/>
              <a:cxnLst/>
              <a:rect l="l" t="t" r="r" b="b"/>
              <a:pathLst>
                <a:path w="533400" h="672464">
                  <a:moveTo>
                    <a:pt x="533400" y="0"/>
                  </a:moveTo>
                  <a:lnTo>
                    <a:pt x="471137" y="1614"/>
                  </a:lnTo>
                  <a:lnTo>
                    <a:pt x="411000" y="6338"/>
                  </a:lnTo>
                  <a:lnTo>
                    <a:pt x="353384" y="13990"/>
                  </a:lnTo>
                  <a:lnTo>
                    <a:pt x="298690" y="24392"/>
                  </a:lnTo>
                  <a:lnTo>
                    <a:pt x="247315" y="37364"/>
                  </a:lnTo>
                  <a:lnTo>
                    <a:pt x="199657" y="52724"/>
                  </a:lnTo>
                  <a:lnTo>
                    <a:pt x="156114" y="70294"/>
                  </a:lnTo>
                  <a:lnTo>
                    <a:pt x="117085" y="89893"/>
                  </a:lnTo>
                  <a:lnTo>
                    <a:pt x="82968" y="111342"/>
                  </a:lnTo>
                  <a:lnTo>
                    <a:pt x="31063" y="159068"/>
                  </a:lnTo>
                  <a:lnTo>
                    <a:pt x="3584" y="212033"/>
                  </a:lnTo>
                  <a:lnTo>
                    <a:pt x="0" y="240029"/>
                  </a:lnTo>
                  <a:lnTo>
                    <a:pt x="0" y="377189"/>
                  </a:lnTo>
                  <a:lnTo>
                    <a:pt x="16526" y="436351"/>
                  </a:lnTo>
                  <a:lnTo>
                    <a:pt x="63812" y="490758"/>
                  </a:lnTo>
                  <a:lnTo>
                    <a:pt x="97917" y="515493"/>
                  </a:lnTo>
                  <a:lnTo>
                    <a:pt x="138421" y="538215"/>
                  </a:lnTo>
                  <a:lnTo>
                    <a:pt x="184897" y="558652"/>
                  </a:lnTo>
                  <a:lnTo>
                    <a:pt x="236914" y="576529"/>
                  </a:lnTo>
                  <a:lnTo>
                    <a:pt x="294043" y="591571"/>
                  </a:lnTo>
                  <a:lnTo>
                    <a:pt x="355853" y="603503"/>
                  </a:lnTo>
                  <a:lnTo>
                    <a:pt x="355853" y="672084"/>
                  </a:lnTo>
                  <a:lnTo>
                    <a:pt x="533400" y="548639"/>
                  </a:lnTo>
                  <a:lnTo>
                    <a:pt x="355853" y="397763"/>
                  </a:lnTo>
                  <a:lnTo>
                    <a:pt x="355853" y="466344"/>
                  </a:lnTo>
                  <a:lnTo>
                    <a:pt x="297351" y="455128"/>
                  </a:lnTo>
                  <a:lnTo>
                    <a:pt x="242732" y="441055"/>
                  </a:lnTo>
                  <a:lnTo>
                    <a:pt x="192454" y="424338"/>
                  </a:lnTo>
                  <a:lnTo>
                    <a:pt x="146970" y="405193"/>
                  </a:lnTo>
                  <a:lnTo>
                    <a:pt x="106738" y="383833"/>
                  </a:lnTo>
                  <a:lnTo>
                    <a:pt x="72211" y="360473"/>
                  </a:lnTo>
                  <a:lnTo>
                    <a:pt x="22097" y="308610"/>
                  </a:lnTo>
                  <a:lnTo>
                    <a:pt x="43968" y="281602"/>
                  </a:lnTo>
                  <a:lnTo>
                    <a:pt x="106460" y="233120"/>
                  </a:lnTo>
                  <a:lnTo>
                    <a:pt x="146085" y="211976"/>
                  </a:lnTo>
                  <a:lnTo>
                    <a:pt x="190633" y="193116"/>
                  </a:lnTo>
                  <a:lnTo>
                    <a:pt x="239606" y="176705"/>
                  </a:lnTo>
                  <a:lnTo>
                    <a:pt x="292504" y="162908"/>
                  </a:lnTo>
                  <a:lnTo>
                    <a:pt x="348831" y="151891"/>
                  </a:lnTo>
                  <a:lnTo>
                    <a:pt x="408088" y="143817"/>
                  </a:lnTo>
                  <a:lnTo>
                    <a:pt x="469777" y="138851"/>
                  </a:lnTo>
                  <a:lnTo>
                    <a:pt x="533400" y="137160"/>
                  </a:lnTo>
                  <a:lnTo>
                    <a:pt x="533400" y="0"/>
                  </a:lnTo>
                  <a:close/>
                </a:path>
                <a:path w="533400" h="672464">
                  <a:moveTo>
                    <a:pt x="0" y="240029"/>
                  </a:moveTo>
                  <a:lnTo>
                    <a:pt x="1416" y="257282"/>
                  </a:lnTo>
                  <a:lnTo>
                    <a:pt x="5619" y="274605"/>
                  </a:lnTo>
                  <a:lnTo>
                    <a:pt x="12537" y="291786"/>
                  </a:lnTo>
                  <a:lnTo>
                    <a:pt x="22097" y="30861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391400" y="3657599"/>
              <a:ext cx="533400" cy="672465"/>
            </a:xfrm>
            <a:custGeom>
              <a:avLst/>
              <a:gdLst/>
              <a:ahLst/>
              <a:cxnLst/>
              <a:rect l="l" t="t" r="r" b="b"/>
              <a:pathLst>
                <a:path w="533400" h="672464">
                  <a:moveTo>
                    <a:pt x="533400" y="240030"/>
                  </a:moveTo>
                  <a:lnTo>
                    <a:pt x="519328" y="184988"/>
                  </a:lnTo>
                  <a:lnTo>
                    <a:pt x="479234" y="134467"/>
                  </a:lnTo>
                  <a:lnTo>
                    <a:pt x="416306" y="89903"/>
                  </a:lnTo>
                  <a:lnTo>
                    <a:pt x="377278" y="70294"/>
                  </a:lnTo>
                  <a:lnTo>
                    <a:pt x="333730" y="52730"/>
                  </a:lnTo>
                  <a:lnTo>
                    <a:pt x="286080" y="37376"/>
                  </a:lnTo>
                  <a:lnTo>
                    <a:pt x="234708" y="24396"/>
                  </a:lnTo>
                  <a:lnTo>
                    <a:pt x="180009" y="13995"/>
                  </a:lnTo>
                  <a:lnTo>
                    <a:pt x="122389" y="6350"/>
                  </a:lnTo>
                  <a:lnTo>
                    <a:pt x="62255" y="1625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63017" y="138849"/>
                  </a:lnTo>
                  <a:lnTo>
                    <a:pt x="79514" y="140144"/>
                  </a:lnTo>
                  <a:lnTo>
                    <a:pt x="123964" y="143725"/>
                  </a:lnTo>
                  <a:lnTo>
                    <a:pt x="182181" y="151574"/>
                  </a:lnTo>
                  <a:lnTo>
                    <a:pt x="237312" y="162217"/>
                  </a:lnTo>
                  <a:lnTo>
                    <a:pt x="288709" y="175387"/>
                  </a:lnTo>
                  <a:lnTo>
                    <a:pt x="336816" y="191147"/>
                  </a:lnTo>
                  <a:lnTo>
                    <a:pt x="380898" y="209283"/>
                  </a:lnTo>
                  <a:lnTo>
                    <a:pt x="420382" y="229628"/>
                  </a:lnTo>
                  <a:lnTo>
                    <a:pt x="455256" y="252399"/>
                  </a:lnTo>
                  <a:lnTo>
                    <a:pt x="484403" y="277152"/>
                  </a:lnTo>
                  <a:lnTo>
                    <a:pt x="510819" y="309194"/>
                  </a:lnTo>
                  <a:lnTo>
                    <a:pt x="489546" y="335330"/>
                  </a:lnTo>
                  <a:lnTo>
                    <a:pt x="426656" y="383844"/>
                  </a:lnTo>
                  <a:lnTo>
                    <a:pt x="386422" y="405193"/>
                  </a:lnTo>
                  <a:lnTo>
                    <a:pt x="340944" y="424345"/>
                  </a:lnTo>
                  <a:lnTo>
                    <a:pt x="290664" y="441058"/>
                  </a:lnTo>
                  <a:lnTo>
                    <a:pt x="236042" y="455129"/>
                  </a:lnTo>
                  <a:lnTo>
                    <a:pt x="177546" y="466344"/>
                  </a:lnTo>
                  <a:lnTo>
                    <a:pt x="177546" y="397764"/>
                  </a:lnTo>
                  <a:lnTo>
                    <a:pt x="0" y="548640"/>
                  </a:lnTo>
                  <a:lnTo>
                    <a:pt x="177546" y="672084"/>
                  </a:lnTo>
                  <a:lnTo>
                    <a:pt x="177546" y="603504"/>
                  </a:lnTo>
                  <a:lnTo>
                    <a:pt x="239344" y="591578"/>
                  </a:lnTo>
                  <a:lnTo>
                    <a:pt x="296481" y="576529"/>
                  </a:lnTo>
                  <a:lnTo>
                    <a:pt x="348500" y="558660"/>
                  </a:lnTo>
                  <a:lnTo>
                    <a:pt x="394970" y="538226"/>
                  </a:lnTo>
                  <a:lnTo>
                    <a:pt x="435483" y="515493"/>
                  </a:lnTo>
                  <a:lnTo>
                    <a:pt x="469582" y="490766"/>
                  </a:lnTo>
                  <a:lnTo>
                    <a:pt x="516864" y="436359"/>
                  </a:lnTo>
                  <a:lnTo>
                    <a:pt x="533400" y="377190"/>
                  </a:lnTo>
                  <a:lnTo>
                    <a:pt x="533400" y="2400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391400" y="3657600"/>
              <a:ext cx="533400" cy="672465"/>
            </a:xfrm>
            <a:custGeom>
              <a:avLst/>
              <a:gdLst/>
              <a:ahLst/>
              <a:cxnLst/>
              <a:rect l="l" t="t" r="r" b="b"/>
              <a:pathLst>
                <a:path w="533400" h="672464">
                  <a:moveTo>
                    <a:pt x="0" y="0"/>
                  </a:moveTo>
                  <a:lnTo>
                    <a:pt x="62262" y="1614"/>
                  </a:lnTo>
                  <a:lnTo>
                    <a:pt x="122399" y="6338"/>
                  </a:lnTo>
                  <a:lnTo>
                    <a:pt x="180015" y="13990"/>
                  </a:lnTo>
                  <a:lnTo>
                    <a:pt x="234709" y="24392"/>
                  </a:lnTo>
                  <a:lnTo>
                    <a:pt x="286084" y="37364"/>
                  </a:lnTo>
                  <a:lnTo>
                    <a:pt x="333742" y="52724"/>
                  </a:lnTo>
                  <a:lnTo>
                    <a:pt x="377285" y="70294"/>
                  </a:lnTo>
                  <a:lnTo>
                    <a:pt x="416314" y="89893"/>
                  </a:lnTo>
                  <a:lnTo>
                    <a:pt x="450431" y="111342"/>
                  </a:lnTo>
                  <a:lnTo>
                    <a:pt x="502336" y="159068"/>
                  </a:lnTo>
                  <a:lnTo>
                    <a:pt x="529815" y="212033"/>
                  </a:lnTo>
                  <a:lnTo>
                    <a:pt x="533400" y="240029"/>
                  </a:lnTo>
                  <a:lnTo>
                    <a:pt x="533400" y="377189"/>
                  </a:lnTo>
                  <a:lnTo>
                    <a:pt x="516873" y="436351"/>
                  </a:lnTo>
                  <a:lnTo>
                    <a:pt x="469587" y="490758"/>
                  </a:lnTo>
                  <a:lnTo>
                    <a:pt x="435483" y="515493"/>
                  </a:lnTo>
                  <a:lnTo>
                    <a:pt x="394978" y="538215"/>
                  </a:lnTo>
                  <a:lnTo>
                    <a:pt x="348502" y="558652"/>
                  </a:lnTo>
                  <a:lnTo>
                    <a:pt x="296485" y="576529"/>
                  </a:lnTo>
                  <a:lnTo>
                    <a:pt x="239356" y="591571"/>
                  </a:lnTo>
                  <a:lnTo>
                    <a:pt x="177546" y="603503"/>
                  </a:lnTo>
                  <a:lnTo>
                    <a:pt x="177546" y="672084"/>
                  </a:lnTo>
                  <a:lnTo>
                    <a:pt x="0" y="548639"/>
                  </a:lnTo>
                  <a:lnTo>
                    <a:pt x="177546" y="397763"/>
                  </a:lnTo>
                  <a:lnTo>
                    <a:pt x="177546" y="466344"/>
                  </a:lnTo>
                  <a:lnTo>
                    <a:pt x="236048" y="455128"/>
                  </a:lnTo>
                  <a:lnTo>
                    <a:pt x="290667" y="441055"/>
                  </a:lnTo>
                  <a:lnTo>
                    <a:pt x="340945" y="424338"/>
                  </a:lnTo>
                  <a:lnTo>
                    <a:pt x="386429" y="405193"/>
                  </a:lnTo>
                  <a:lnTo>
                    <a:pt x="426661" y="383833"/>
                  </a:lnTo>
                  <a:lnTo>
                    <a:pt x="461188" y="360473"/>
                  </a:lnTo>
                  <a:lnTo>
                    <a:pt x="511301" y="308610"/>
                  </a:lnTo>
                  <a:lnTo>
                    <a:pt x="489431" y="281602"/>
                  </a:lnTo>
                  <a:lnTo>
                    <a:pt x="426939" y="233120"/>
                  </a:lnTo>
                  <a:lnTo>
                    <a:pt x="387314" y="211976"/>
                  </a:lnTo>
                  <a:lnTo>
                    <a:pt x="342766" y="193116"/>
                  </a:lnTo>
                  <a:lnTo>
                    <a:pt x="293793" y="176705"/>
                  </a:lnTo>
                  <a:lnTo>
                    <a:pt x="240895" y="162908"/>
                  </a:lnTo>
                  <a:lnTo>
                    <a:pt x="184568" y="151891"/>
                  </a:lnTo>
                  <a:lnTo>
                    <a:pt x="125311" y="143817"/>
                  </a:lnTo>
                  <a:lnTo>
                    <a:pt x="63622" y="138851"/>
                  </a:lnTo>
                  <a:lnTo>
                    <a:pt x="0" y="137160"/>
                  </a:lnTo>
                  <a:lnTo>
                    <a:pt x="0" y="0"/>
                  </a:lnTo>
                  <a:close/>
                </a:path>
                <a:path w="533400" h="672464">
                  <a:moveTo>
                    <a:pt x="533400" y="377189"/>
                  </a:moveTo>
                  <a:lnTo>
                    <a:pt x="531983" y="359616"/>
                  </a:lnTo>
                  <a:lnTo>
                    <a:pt x="527780" y="342328"/>
                  </a:lnTo>
                  <a:lnTo>
                    <a:pt x="520862" y="325326"/>
                  </a:lnTo>
                  <a:lnTo>
                    <a:pt x="511301" y="30861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685800"/>
            <a:ext cx="7772400" cy="838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087" rIns="0" bIns="0" rtlCol="0">
            <a:spAutoFit/>
          </a:bodyPr>
          <a:lstStyle/>
          <a:p>
            <a:pPr marL="2123440">
              <a:lnSpc>
                <a:spcPct val="100000"/>
              </a:lnSpc>
              <a:spcBef>
                <a:spcPts val="100"/>
              </a:spcBef>
            </a:pPr>
            <a:r>
              <a:rPr dirty="0"/>
              <a:t>Akan</a:t>
            </a:r>
            <a:r>
              <a:rPr spc="-5" dirty="0"/>
              <a:t> </a:t>
            </a:r>
            <a:r>
              <a:rPr spc="-10" dirty="0"/>
              <a:t>Conceptualization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651" y="4675123"/>
            <a:ext cx="7954645" cy="2585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835" indent="-342900" algn="just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undeniable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desire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b="1" i="1" spc="-10" dirty="0">
                <a:latin typeface="Arial-BoldItalicMT"/>
                <a:cs typeface="Arial-BoldItalicMT"/>
              </a:rPr>
              <a:t>expressed</a:t>
            </a:r>
            <a:r>
              <a:rPr sz="2000" b="1" i="1" spc="-55" dirty="0">
                <a:latin typeface="Arial-BoldItalicMT"/>
                <a:cs typeface="Arial-BoldItalicMT"/>
              </a:rPr>
              <a:t> </a:t>
            </a:r>
            <a:r>
              <a:rPr sz="2000" b="1" i="1" dirty="0">
                <a:latin typeface="Arial-BoldItalicMT"/>
                <a:cs typeface="Arial-BoldItalicMT"/>
              </a:rPr>
              <a:t>as</a:t>
            </a:r>
            <a:r>
              <a:rPr sz="2000" b="1" i="1" spc="-55" dirty="0">
                <a:latin typeface="Arial-BoldItalicMT"/>
                <a:cs typeface="Arial-BoldItalicMT"/>
              </a:rPr>
              <a:t> </a:t>
            </a:r>
            <a:r>
              <a:rPr sz="2000" b="1" i="1" dirty="0">
                <a:latin typeface="Arial-BoldItalicMT"/>
                <a:cs typeface="Arial-BoldItalicMT"/>
              </a:rPr>
              <a:t>feelings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two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complimentary </a:t>
            </a:r>
            <a:r>
              <a:rPr sz="2000" dirty="0">
                <a:latin typeface="Arial"/>
                <a:cs typeface="Arial"/>
              </a:rPr>
              <a:t>“spirits”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merge,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extend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and/or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expand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into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oneness.</a:t>
            </a:r>
            <a:endParaRPr sz="2000">
              <a:latin typeface="Arial"/>
              <a:cs typeface="Arial"/>
            </a:endParaRPr>
          </a:p>
          <a:p>
            <a:pPr marL="355600" marR="5080" indent="-272415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Accordingly,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"making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love"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ultimate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physio-</a:t>
            </a:r>
            <a:r>
              <a:rPr sz="2000" dirty="0">
                <a:latin typeface="Arial"/>
                <a:cs typeface="Arial"/>
              </a:rPr>
              <a:t>“spiritual”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expression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desire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two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beings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(spirits)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merge,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extend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and/or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expand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spirit.</a:t>
            </a:r>
            <a:endParaRPr sz="2000">
              <a:latin typeface="Arial"/>
              <a:cs typeface="Arial"/>
            </a:endParaRPr>
          </a:p>
          <a:p>
            <a:pPr marL="354965" marR="46355" indent="-342900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desire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procreate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stimulus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indicator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spirit's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b="1" i="1" dirty="0">
                <a:latin typeface="Arial-BoldItalicMT"/>
                <a:cs typeface="Arial-BoldItalicMT"/>
              </a:rPr>
              <a:t>being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need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expand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extend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its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expression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b="1" i="1" dirty="0">
                <a:latin typeface="Arial-BoldItalicMT"/>
                <a:cs typeface="Arial-BoldItalicMT"/>
              </a:rPr>
              <a:t>becoming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into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a </a:t>
            </a:r>
            <a:r>
              <a:rPr sz="2000" dirty="0">
                <a:latin typeface="Arial"/>
                <a:cs typeface="Arial"/>
              </a:rPr>
              <a:t>new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life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form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b="1" i="1" spc="-10" dirty="0">
                <a:latin typeface="Arial-BoldItalicMT"/>
                <a:cs typeface="Arial-BoldItalicMT"/>
              </a:rPr>
              <a:t>belonging</a:t>
            </a:r>
            <a:r>
              <a:rPr sz="2000" spc="-10" dirty="0">
                <a:latin typeface="Arial"/>
                <a:cs typeface="Arial"/>
              </a:rPr>
              <a:t>).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52837" y="1595437"/>
            <a:ext cx="2752725" cy="1304925"/>
            <a:chOff x="3652837" y="1595437"/>
            <a:chExt cx="2752725" cy="1304925"/>
          </a:xfrm>
        </p:grpSpPr>
        <p:sp>
          <p:nvSpPr>
            <p:cNvPr id="6" name="object 6"/>
            <p:cNvSpPr/>
            <p:nvPr/>
          </p:nvSpPr>
          <p:spPr>
            <a:xfrm>
              <a:off x="3657600" y="1600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2743200" y="863345"/>
                  </a:moveTo>
                  <a:lnTo>
                    <a:pt x="2743200" y="0"/>
                  </a:lnTo>
                  <a:lnTo>
                    <a:pt x="0" y="0"/>
                  </a:lnTo>
                  <a:lnTo>
                    <a:pt x="0" y="863345"/>
                  </a:lnTo>
                  <a:lnTo>
                    <a:pt x="1028700" y="863345"/>
                  </a:lnTo>
                  <a:lnTo>
                    <a:pt x="1028700" y="1079753"/>
                  </a:lnTo>
                  <a:lnTo>
                    <a:pt x="685800" y="1079753"/>
                  </a:lnTo>
                  <a:lnTo>
                    <a:pt x="1371600" y="1295399"/>
                  </a:lnTo>
                  <a:lnTo>
                    <a:pt x="2057400" y="1079753"/>
                  </a:lnTo>
                  <a:lnTo>
                    <a:pt x="1714500" y="1079753"/>
                  </a:lnTo>
                  <a:lnTo>
                    <a:pt x="1714500" y="863345"/>
                  </a:lnTo>
                  <a:lnTo>
                    <a:pt x="2743200" y="863345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57600" y="1600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0" y="0"/>
                  </a:moveTo>
                  <a:lnTo>
                    <a:pt x="2743200" y="0"/>
                  </a:lnTo>
                  <a:lnTo>
                    <a:pt x="2743200" y="863345"/>
                  </a:lnTo>
                  <a:lnTo>
                    <a:pt x="1714500" y="863345"/>
                  </a:lnTo>
                  <a:lnTo>
                    <a:pt x="1714500" y="1079753"/>
                  </a:lnTo>
                  <a:lnTo>
                    <a:pt x="2057400" y="1079753"/>
                  </a:lnTo>
                  <a:lnTo>
                    <a:pt x="1371600" y="1295399"/>
                  </a:lnTo>
                  <a:lnTo>
                    <a:pt x="685800" y="1079753"/>
                  </a:lnTo>
                  <a:lnTo>
                    <a:pt x="1028700" y="1079753"/>
                  </a:lnTo>
                  <a:lnTo>
                    <a:pt x="1028700" y="863345"/>
                  </a:lnTo>
                  <a:lnTo>
                    <a:pt x="0" y="86334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886200" y="3048000"/>
            <a:ext cx="2514600" cy="519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2800" b="1" spc="-20" dirty="0">
                <a:solidFill>
                  <a:srgbClr val="FF9A00"/>
                </a:solidFill>
                <a:latin typeface="Times New Roman"/>
                <a:cs typeface="Times New Roman"/>
              </a:rPr>
              <a:t>Love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6800" y="3962400"/>
            <a:ext cx="8153400" cy="64198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3600" b="1" dirty="0">
                <a:solidFill>
                  <a:srgbClr val="FF9A00"/>
                </a:solidFill>
                <a:latin typeface="Times New Roman"/>
                <a:cs typeface="Times New Roman"/>
              </a:rPr>
              <a:t>Were</a:t>
            </a:r>
            <a:r>
              <a:rPr sz="2800" b="1" dirty="0">
                <a:solidFill>
                  <a:srgbClr val="FF9A00"/>
                </a:solidFill>
                <a:latin typeface="Times New Roman"/>
                <a:cs typeface="Times New Roman"/>
              </a:rPr>
              <a:t>:</a:t>
            </a:r>
            <a:r>
              <a:rPr sz="2800" b="1" spc="-35" dirty="0">
                <a:solidFill>
                  <a:srgbClr val="FF9A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9A00"/>
                </a:solidFill>
                <a:latin typeface="Times New Roman"/>
                <a:cs typeface="Times New Roman"/>
              </a:rPr>
              <a:t>Inexhaustible</a:t>
            </a:r>
            <a:r>
              <a:rPr sz="2800" b="1" spc="-35" dirty="0">
                <a:solidFill>
                  <a:srgbClr val="FF9A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9A00"/>
                </a:solidFill>
                <a:latin typeface="Times New Roman"/>
                <a:cs typeface="Times New Roman"/>
              </a:rPr>
              <a:t>energy</a:t>
            </a:r>
            <a:r>
              <a:rPr sz="2800" b="1" spc="-30" dirty="0">
                <a:solidFill>
                  <a:srgbClr val="FF9A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9A00"/>
                </a:solidFill>
                <a:latin typeface="Times New Roman"/>
                <a:cs typeface="Times New Roman"/>
              </a:rPr>
              <a:t>associated</a:t>
            </a:r>
            <a:r>
              <a:rPr sz="2800" b="1" spc="-35" dirty="0">
                <a:solidFill>
                  <a:srgbClr val="FF9A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9A00"/>
                </a:solidFill>
                <a:latin typeface="Times New Roman"/>
                <a:cs typeface="Times New Roman"/>
              </a:rPr>
              <a:t>with</a:t>
            </a:r>
            <a:r>
              <a:rPr sz="2800" b="1" spc="-30" dirty="0">
                <a:solidFill>
                  <a:srgbClr val="FF9A0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9A00"/>
                </a:solidFill>
                <a:latin typeface="Times New Roman"/>
                <a:cs typeface="Times New Roman"/>
              </a:rPr>
              <a:t>odo.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8746" y="1771141"/>
            <a:ext cx="812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latin typeface="Times New Roman"/>
                <a:cs typeface="Times New Roman"/>
              </a:rPr>
              <a:t>Odo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60170">
              <a:lnSpc>
                <a:spcPct val="100000"/>
              </a:lnSpc>
              <a:spcBef>
                <a:spcPts val="100"/>
              </a:spcBef>
            </a:pPr>
            <a:r>
              <a:rPr dirty="0"/>
              <a:t>Akan</a:t>
            </a:r>
            <a:r>
              <a:rPr spc="-5" dirty="0"/>
              <a:t> </a:t>
            </a:r>
            <a:r>
              <a:rPr dirty="0"/>
              <a:t>Conceptualization </a:t>
            </a:r>
            <a:r>
              <a:rPr sz="4000" spc="-10" dirty="0">
                <a:latin typeface="Comic Sans MS"/>
                <a:cs typeface="Comic Sans MS"/>
              </a:rPr>
              <a:t>”Odo”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4163" y="4534154"/>
            <a:ext cx="3898265" cy="28028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87630" marR="5080" indent="-75565">
              <a:lnSpc>
                <a:spcPct val="91200"/>
              </a:lnSpc>
              <a:spcBef>
                <a:spcPts val="290"/>
              </a:spcBef>
            </a:pPr>
            <a:r>
              <a:rPr sz="1800" spc="-10" dirty="0">
                <a:latin typeface="Arial"/>
                <a:cs typeface="Arial"/>
              </a:rPr>
              <a:t>Recognized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by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“Atenka”,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immediate apprehension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when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spiritual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force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conscience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(Okra)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speaks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such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experience </a:t>
            </a:r>
            <a:r>
              <a:rPr sz="1800" dirty="0">
                <a:latin typeface="Arial"/>
                <a:cs typeface="Arial"/>
              </a:rPr>
              <a:t>“Nsaka”,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feeling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being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touched </a:t>
            </a:r>
            <a:r>
              <a:rPr sz="1800" dirty="0">
                <a:latin typeface="Arial"/>
                <a:cs typeface="Arial"/>
              </a:rPr>
              <a:t>by,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feeling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deeply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toward,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attracted </a:t>
            </a:r>
            <a:r>
              <a:rPr sz="1800" dirty="0">
                <a:latin typeface="Arial"/>
                <a:cs typeface="Arial"/>
              </a:rPr>
              <a:t>to,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making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contact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 connection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another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stimulate </a:t>
            </a:r>
            <a:r>
              <a:rPr sz="1800" dirty="0">
                <a:latin typeface="Arial"/>
                <a:cs typeface="Arial"/>
              </a:rPr>
              <a:t>“awerekyekyer”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(gentle,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comforting </a:t>
            </a:r>
            <a:r>
              <a:rPr sz="1800" dirty="0">
                <a:latin typeface="Arial"/>
                <a:cs typeface="Arial"/>
              </a:rPr>
              <a:t>spirit)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expand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greater force.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62037" y="1976437"/>
            <a:ext cx="2752725" cy="1304925"/>
            <a:chOff x="1062037" y="1976437"/>
            <a:chExt cx="2752725" cy="1304925"/>
          </a:xfrm>
        </p:grpSpPr>
        <p:sp>
          <p:nvSpPr>
            <p:cNvPr id="5" name="object 5"/>
            <p:cNvSpPr/>
            <p:nvPr/>
          </p:nvSpPr>
          <p:spPr>
            <a:xfrm>
              <a:off x="1066800" y="1981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2743200" y="863345"/>
                  </a:moveTo>
                  <a:lnTo>
                    <a:pt x="2743200" y="0"/>
                  </a:lnTo>
                  <a:lnTo>
                    <a:pt x="0" y="0"/>
                  </a:lnTo>
                  <a:lnTo>
                    <a:pt x="0" y="863345"/>
                  </a:lnTo>
                  <a:lnTo>
                    <a:pt x="1028699" y="863345"/>
                  </a:lnTo>
                  <a:lnTo>
                    <a:pt x="1028700" y="1079754"/>
                  </a:lnTo>
                  <a:lnTo>
                    <a:pt x="685800" y="1079754"/>
                  </a:lnTo>
                  <a:lnTo>
                    <a:pt x="1371600" y="1295400"/>
                  </a:lnTo>
                  <a:lnTo>
                    <a:pt x="2057400" y="1079753"/>
                  </a:lnTo>
                  <a:lnTo>
                    <a:pt x="1714500" y="1079754"/>
                  </a:lnTo>
                  <a:lnTo>
                    <a:pt x="1714500" y="863345"/>
                  </a:lnTo>
                  <a:lnTo>
                    <a:pt x="2743200" y="863345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6800" y="1981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0" y="0"/>
                  </a:moveTo>
                  <a:lnTo>
                    <a:pt x="2743200" y="0"/>
                  </a:lnTo>
                  <a:lnTo>
                    <a:pt x="2743200" y="863345"/>
                  </a:lnTo>
                  <a:lnTo>
                    <a:pt x="1714500" y="863345"/>
                  </a:lnTo>
                  <a:lnTo>
                    <a:pt x="1714500" y="1079754"/>
                  </a:lnTo>
                  <a:lnTo>
                    <a:pt x="2057400" y="1079753"/>
                  </a:lnTo>
                  <a:lnTo>
                    <a:pt x="1371600" y="1295400"/>
                  </a:lnTo>
                  <a:lnTo>
                    <a:pt x="685800" y="1079754"/>
                  </a:lnTo>
                  <a:lnTo>
                    <a:pt x="1028700" y="1079754"/>
                  </a:lnTo>
                  <a:lnTo>
                    <a:pt x="1028699" y="863345"/>
                  </a:lnTo>
                  <a:lnTo>
                    <a:pt x="0" y="863345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52320" y="1774189"/>
            <a:ext cx="92392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8590">
              <a:lnSpc>
                <a:spcPct val="137500"/>
              </a:lnSpc>
              <a:spcBef>
                <a:spcPts val="100"/>
              </a:spcBef>
            </a:pPr>
            <a:r>
              <a:rPr sz="2400" spc="-25" dirty="0">
                <a:latin typeface="Times New Roman"/>
                <a:cs typeface="Times New Roman"/>
              </a:rPr>
              <a:t>Odo </a:t>
            </a:r>
            <a:r>
              <a:rPr sz="2400" spc="-10" dirty="0">
                <a:latin typeface="Times New Roman"/>
                <a:cs typeface="Times New Roman"/>
              </a:rPr>
              <a:t>Akoma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176837" y="1976437"/>
            <a:ext cx="2752725" cy="1304925"/>
            <a:chOff x="5176837" y="1976437"/>
            <a:chExt cx="2752725" cy="1304925"/>
          </a:xfrm>
        </p:grpSpPr>
        <p:sp>
          <p:nvSpPr>
            <p:cNvPr id="9" name="object 9"/>
            <p:cNvSpPr/>
            <p:nvPr/>
          </p:nvSpPr>
          <p:spPr>
            <a:xfrm>
              <a:off x="5181600" y="1981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2743200" y="901445"/>
                  </a:moveTo>
                  <a:lnTo>
                    <a:pt x="2743200" y="0"/>
                  </a:lnTo>
                  <a:lnTo>
                    <a:pt x="0" y="0"/>
                  </a:lnTo>
                  <a:lnTo>
                    <a:pt x="0" y="901445"/>
                  </a:lnTo>
                  <a:lnTo>
                    <a:pt x="1011174" y="901445"/>
                  </a:lnTo>
                  <a:lnTo>
                    <a:pt x="1011174" y="1079753"/>
                  </a:lnTo>
                  <a:lnTo>
                    <a:pt x="685800" y="1079753"/>
                  </a:lnTo>
                  <a:lnTo>
                    <a:pt x="1371600" y="1295399"/>
                  </a:lnTo>
                  <a:lnTo>
                    <a:pt x="2057400" y="1079753"/>
                  </a:lnTo>
                  <a:lnTo>
                    <a:pt x="1732026" y="1079753"/>
                  </a:lnTo>
                  <a:lnTo>
                    <a:pt x="1732026" y="901445"/>
                  </a:lnTo>
                  <a:lnTo>
                    <a:pt x="2743200" y="901445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81600" y="1981200"/>
              <a:ext cx="2743200" cy="1295400"/>
            </a:xfrm>
            <a:custGeom>
              <a:avLst/>
              <a:gdLst/>
              <a:ahLst/>
              <a:cxnLst/>
              <a:rect l="l" t="t" r="r" b="b"/>
              <a:pathLst>
                <a:path w="2743200" h="1295400">
                  <a:moveTo>
                    <a:pt x="0" y="0"/>
                  </a:moveTo>
                  <a:lnTo>
                    <a:pt x="2743200" y="0"/>
                  </a:lnTo>
                  <a:lnTo>
                    <a:pt x="2743200" y="901445"/>
                  </a:lnTo>
                  <a:lnTo>
                    <a:pt x="1732026" y="901445"/>
                  </a:lnTo>
                  <a:lnTo>
                    <a:pt x="1732026" y="1079753"/>
                  </a:lnTo>
                  <a:lnTo>
                    <a:pt x="2057400" y="1079753"/>
                  </a:lnTo>
                  <a:lnTo>
                    <a:pt x="1371600" y="1295399"/>
                  </a:lnTo>
                  <a:lnTo>
                    <a:pt x="685800" y="1079753"/>
                  </a:lnTo>
                  <a:lnTo>
                    <a:pt x="1011174" y="1079753"/>
                  </a:lnTo>
                  <a:lnTo>
                    <a:pt x="1011174" y="901445"/>
                  </a:lnTo>
                  <a:lnTo>
                    <a:pt x="0" y="90144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235700" y="1926589"/>
            <a:ext cx="63500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37500"/>
              </a:lnSpc>
              <a:spcBef>
                <a:spcPts val="100"/>
              </a:spcBef>
            </a:pPr>
            <a:r>
              <a:rPr sz="2400" spc="-25" dirty="0">
                <a:latin typeface="Times New Roman"/>
                <a:cs typeface="Times New Roman"/>
              </a:rPr>
              <a:t>Odo </a:t>
            </a:r>
            <a:r>
              <a:rPr sz="2400" spc="-20" dirty="0">
                <a:latin typeface="Times New Roman"/>
                <a:cs typeface="Times New Roman"/>
              </a:rPr>
              <a:t>Okra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9200" y="3657600"/>
            <a:ext cx="2514600" cy="519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92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275"/>
              </a:spcBef>
            </a:pPr>
            <a:r>
              <a:rPr sz="2800" b="1" dirty="0">
                <a:solidFill>
                  <a:srgbClr val="FF9A00"/>
                </a:solidFill>
                <a:latin typeface="Times New Roman"/>
                <a:cs typeface="Times New Roman"/>
              </a:rPr>
              <a:t>Heart</a:t>
            </a:r>
            <a:r>
              <a:rPr sz="2800" b="1" spc="-20" dirty="0">
                <a:solidFill>
                  <a:srgbClr val="FF9A00"/>
                </a:solidFill>
                <a:latin typeface="Times New Roman"/>
                <a:cs typeface="Times New Roman"/>
              </a:rPr>
              <a:t> Love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10200" y="3657600"/>
            <a:ext cx="2514600" cy="519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925" rIns="0" bIns="0" rtlCol="0">
            <a:spAutoFit/>
          </a:bodyPr>
          <a:lstStyle/>
          <a:p>
            <a:pPr marL="501015">
              <a:lnSpc>
                <a:spcPct val="100000"/>
              </a:lnSpc>
              <a:spcBef>
                <a:spcPts val="275"/>
              </a:spcBef>
            </a:pPr>
            <a:r>
              <a:rPr sz="2800" b="1" dirty="0">
                <a:solidFill>
                  <a:srgbClr val="FF9A00"/>
                </a:solidFill>
                <a:latin typeface="Times New Roman"/>
                <a:cs typeface="Times New Roman"/>
              </a:rPr>
              <a:t>Soul</a:t>
            </a:r>
            <a:r>
              <a:rPr sz="2800" b="1" spc="-20" dirty="0">
                <a:solidFill>
                  <a:srgbClr val="FF9A00"/>
                </a:solidFill>
                <a:latin typeface="Times New Roman"/>
                <a:cs typeface="Times New Roman"/>
              </a:rPr>
              <a:t> Love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8702" y="4499864"/>
            <a:ext cx="4001135" cy="22809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950"/>
              </a:lnSpc>
              <a:spcBef>
                <a:spcPts val="340"/>
              </a:spcBef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desire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aspect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person, </a:t>
            </a:r>
            <a:r>
              <a:rPr sz="1800" dirty="0">
                <a:latin typeface="Arial"/>
                <a:cs typeface="Arial"/>
              </a:rPr>
              <a:t>given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God,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i.e.,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soul,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connect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itself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other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beings.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experienced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oneness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other,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recognition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extension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self</a:t>
            </a:r>
            <a:r>
              <a:rPr sz="1800" spc="-25" dirty="0">
                <a:latin typeface="Arial"/>
                <a:cs typeface="Arial"/>
              </a:rPr>
              <a:t> in </a:t>
            </a:r>
            <a:r>
              <a:rPr sz="1800" dirty="0">
                <a:latin typeface="Arial"/>
                <a:cs typeface="Arial"/>
              </a:rPr>
              <a:t>others.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Odo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Okra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compels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accept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circumstances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experienced </a:t>
            </a:r>
            <a:r>
              <a:rPr sz="1800" dirty="0">
                <a:latin typeface="Arial"/>
                <a:cs typeface="Arial"/>
              </a:rPr>
              <a:t>by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other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souls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their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own,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resulting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desire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help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914400"/>
            <a:ext cx="7772400" cy="838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7687" rIns="0" bIns="0" rtlCol="0">
            <a:spAutoFit/>
          </a:bodyPr>
          <a:lstStyle/>
          <a:p>
            <a:pPr marL="2136140">
              <a:lnSpc>
                <a:spcPct val="100000"/>
              </a:lnSpc>
              <a:spcBef>
                <a:spcPts val="100"/>
              </a:spcBef>
            </a:pPr>
            <a:r>
              <a:rPr dirty="0"/>
              <a:t>"M’</a:t>
            </a:r>
            <a:r>
              <a:rPr spc="-20" dirty="0"/>
              <a:t> </a:t>
            </a:r>
            <a:r>
              <a:rPr dirty="0"/>
              <a:t>akoma</a:t>
            </a:r>
            <a:r>
              <a:rPr spc="-10" dirty="0"/>
              <a:t> </a:t>
            </a:r>
            <a:r>
              <a:rPr dirty="0"/>
              <a:t>wo</a:t>
            </a:r>
            <a:r>
              <a:rPr spc="-10" dirty="0"/>
              <a:t> </a:t>
            </a:r>
            <a:r>
              <a:rPr dirty="0"/>
              <a:t>wo</a:t>
            </a:r>
            <a:r>
              <a:rPr spc="-5" dirty="0"/>
              <a:t> </a:t>
            </a:r>
            <a:r>
              <a:rPr spc="-20" dirty="0"/>
              <a:t>mu.”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2164" y="4442221"/>
            <a:ext cx="7698581" cy="140821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82877" y="4370323"/>
            <a:ext cx="7386320" cy="13893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607695" marR="5080" indent="-595630">
              <a:lnSpc>
                <a:spcPts val="3450"/>
              </a:lnSpc>
              <a:spcBef>
                <a:spcPts val="535"/>
              </a:spcBef>
              <a:tabLst>
                <a:tab pos="6093460" algn="l"/>
              </a:tabLst>
            </a:pPr>
            <a:r>
              <a:rPr sz="3200" spc="135" dirty="0">
                <a:latin typeface="Arial"/>
                <a:cs typeface="Arial"/>
              </a:rPr>
              <a:t>An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Akan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95" dirty="0">
                <a:latin typeface="Arial"/>
                <a:cs typeface="Arial"/>
              </a:rPr>
              <a:t>way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90" dirty="0">
                <a:latin typeface="Arial"/>
                <a:cs typeface="Arial"/>
              </a:rPr>
              <a:t>of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saying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60" dirty="0">
                <a:latin typeface="Arial"/>
                <a:cs typeface="Arial"/>
              </a:rPr>
              <a:t>I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love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you.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Akoma </a:t>
            </a:r>
            <a:r>
              <a:rPr sz="3200" spc="-170" dirty="0">
                <a:latin typeface="Arial"/>
                <a:cs typeface="Arial"/>
              </a:rPr>
              <a:t>refers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114" dirty="0">
                <a:latin typeface="Arial"/>
                <a:cs typeface="Arial"/>
              </a:rPr>
              <a:t>not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160" dirty="0">
                <a:latin typeface="Arial"/>
                <a:cs typeface="Arial"/>
              </a:rPr>
              <a:t>to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physical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heart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but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2668270">
              <a:lnSpc>
                <a:spcPts val="3400"/>
              </a:lnSpc>
            </a:pPr>
            <a:r>
              <a:rPr sz="3200" spc="-50" dirty="0">
                <a:latin typeface="Arial"/>
                <a:cs typeface="Arial"/>
              </a:rPr>
              <a:t>spiritual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heart</a:t>
            </a:r>
            <a:r>
              <a:rPr sz="2400" spc="-1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586037" y="2128837"/>
            <a:ext cx="5191125" cy="1838325"/>
            <a:chOff x="2586037" y="2128837"/>
            <a:chExt cx="5191125" cy="1838325"/>
          </a:xfrm>
        </p:grpSpPr>
        <p:sp>
          <p:nvSpPr>
            <p:cNvPr id="7" name="object 7"/>
            <p:cNvSpPr/>
            <p:nvPr/>
          </p:nvSpPr>
          <p:spPr>
            <a:xfrm>
              <a:off x="2590800" y="2133600"/>
              <a:ext cx="5181600" cy="1828800"/>
            </a:xfrm>
            <a:custGeom>
              <a:avLst/>
              <a:gdLst/>
              <a:ahLst/>
              <a:cxnLst/>
              <a:rect l="l" t="t" r="r" b="b"/>
              <a:pathLst>
                <a:path w="5181600" h="1828800">
                  <a:moveTo>
                    <a:pt x="5181600" y="1219199"/>
                  </a:moveTo>
                  <a:lnTo>
                    <a:pt x="5181600" y="0"/>
                  </a:lnTo>
                  <a:lnTo>
                    <a:pt x="0" y="0"/>
                  </a:lnTo>
                  <a:lnTo>
                    <a:pt x="0" y="1219200"/>
                  </a:lnTo>
                  <a:lnTo>
                    <a:pt x="1960626" y="1219200"/>
                  </a:lnTo>
                  <a:lnTo>
                    <a:pt x="1960626" y="1543050"/>
                  </a:lnTo>
                  <a:lnTo>
                    <a:pt x="1182624" y="1543050"/>
                  </a:lnTo>
                  <a:lnTo>
                    <a:pt x="2590800" y="1828800"/>
                  </a:lnTo>
                  <a:lnTo>
                    <a:pt x="3998976" y="1543049"/>
                  </a:lnTo>
                  <a:lnTo>
                    <a:pt x="3220974" y="1543050"/>
                  </a:lnTo>
                  <a:lnTo>
                    <a:pt x="3220974" y="1219200"/>
                  </a:lnTo>
                  <a:lnTo>
                    <a:pt x="5181600" y="1219199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90800" y="2133600"/>
              <a:ext cx="5181600" cy="1828800"/>
            </a:xfrm>
            <a:custGeom>
              <a:avLst/>
              <a:gdLst/>
              <a:ahLst/>
              <a:cxnLst/>
              <a:rect l="l" t="t" r="r" b="b"/>
              <a:pathLst>
                <a:path w="5181600" h="1828800">
                  <a:moveTo>
                    <a:pt x="0" y="0"/>
                  </a:moveTo>
                  <a:lnTo>
                    <a:pt x="5181600" y="0"/>
                  </a:lnTo>
                  <a:lnTo>
                    <a:pt x="5181600" y="1219199"/>
                  </a:lnTo>
                  <a:lnTo>
                    <a:pt x="3220974" y="1219200"/>
                  </a:lnTo>
                  <a:lnTo>
                    <a:pt x="3220974" y="1543050"/>
                  </a:lnTo>
                  <a:lnTo>
                    <a:pt x="3998976" y="1543049"/>
                  </a:lnTo>
                  <a:lnTo>
                    <a:pt x="2590800" y="1828800"/>
                  </a:lnTo>
                  <a:lnTo>
                    <a:pt x="1182624" y="1543050"/>
                  </a:lnTo>
                  <a:lnTo>
                    <a:pt x="1960626" y="1543050"/>
                  </a:lnTo>
                  <a:lnTo>
                    <a:pt x="1960626" y="1219200"/>
                  </a:lnTo>
                  <a:lnTo>
                    <a:pt x="0" y="12192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895600" y="2438400"/>
            <a:ext cx="4572000" cy="64198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1115" rIns="0" bIns="0" rtlCol="0">
            <a:spAutoFit/>
          </a:bodyPr>
          <a:lstStyle/>
          <a:p>
            <a:pPr marL="222250">
              <a:lnSpc>
                <a:spcPct val="100000"/>
              </a:lnSpc>
              <a:spcBef>
                <a:spcPts val="245"/>
              </a:spcBef>
            </a:pPr>
            <a:r>
              <a:rPr sz="3600" b="1" dirty="0">
                <a:solidFill>
                  <a:srgbClr val="FF9A00"/>
                </a:solidFill>
                <a:latin typeface="Times New Roman"/>
                <a:cs typeface="Times New Roman"/>
              </a:rPr>
              <a:t>“My heart is in </a:t>
            </a:r>
            <a:r>
              <a:rPr sz="3600" b="1" spc="-10" dirty="0">
                <a:solidFill>
                  <a:srgbClr val="FF9A00"/>
                </a:solidFill>
                <a:latin typeface="Times New Roman"/>
                <a:cs typeface="Times New Roman"/>
              </a:rPr>
              <a:t>you.”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685800"/>
            <a:ext cx="7772400" cy="838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087" rIns="0" bIns="0" rtlCol="0">
            <a:spAutoFit/>
          </a:bodyPr>
          <a:lstStyle/>
          <a:p>
            <a:pPr marL="3050540">
              <a:lnSpc>
                <a:spcPct val="100000"/>
              </a:lnSpc>
              <a:spcBef>
                <a:spcPts val="100"/>
              </a:spcBef>
            </a:pPr>
            <a:r>
              <a:rPr dirty="0"/>
              <a:t>Akoma </a:t>
            </a:r>
            <a:r>
              <a:rPr spc="-10" dirty="0"/>
              <a:t>Ntoaso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3442" y="5439965"/>
            <a:ext cx="7771209" cy="185291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91844" y="5360923"/>
            <a:ext cx="7705090" cy="18275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82905" marR="5080" indent="-370840" algn="just">
              <a:lnSpc>
                <a:spcPts val="3450"/>
              </a:lnSpc>
              <a:spcBef>
                <a:spcPts val="535"/>
              </a:spcBef>
            </a:pPr>
            <a:r>
              <a:rPr sz="3200" spc="-190" dirty="0">
                <a:latin typeface="Arial"/>
                <a:cs typeface="Arial"/>
              </a:rPr>
              <a:t>This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05" dirty="0">
                <a:latin typeface="Arial"/>
                <a:cs typeface="Arial"/>
              </a:rPr>
              <a:t>adrinka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symbol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Intensifies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and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magnifies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meaning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90" dirty="0">
                <a:latin typeface="Arial"/>
                <a:cs typeface="Arial"/>
              </a:rPr>
              <a:t>of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love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175" dirty="0">
                <a:latin typeface="Arial"/>
                <a:cs typeface="Arial"/>
              </a:rPr>
              <a:t>and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likeness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90" dirty="0">
                <a:latin typeface="Arial"/>
                <a:cs typeface="Arial"/>
              </a:rPr>
              <a:t>of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akoma </a:t>
            </a:r>
            <a:r>
              <a:rPr sz="3200" spc="-165" dirty="0">
                <a:latin typeface="Arial"/>
                <a:cs typeface="Arial"/>
              </a:rPr>
              <a:t>and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250" dirty="0">
                <a:latin typeface="Arial"/>
                <a:cs typeface="Arial"/>
              </a:rPr>
              <a:t>suggests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an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amplification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90" dirty="0">
                <a:latin typeface="Arial"/>
                <a:cs typeface="Arial"/>
              </a:rPr>
              <a:t>of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basic</a:t>
            </a:r>
            <a:endParaRPr sz="3200">
              <a:latin typeface="Arial"/>
              <a:cs typeface="Arial"/>
            </a:endParaRPr>
          </a:p>
          <a:p>
            <a:pPr marL="339725" algn="ctr">
              <a:lnSpc>
                <a:spcPts val="3400"/>
              </a:lnSpc>
            </a:pPr>
            <a:r>
              <a:rPr sz="3200" spc="-10" dirty="0">
                <a:latin typeface="Arial"/>
                <a:cs typeface="Arial"/>
              </a:rPr>
              <a:t>concept.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348037" y="1595437"/>
            <a:ext cx="3438525" cy="1914525"/>
            <a:chOff x="3348037" y="1595437"/>
            <a:chExt cx="3438525" cy="1914525"/>
          </a:xfrm>
        </p:grpSpPr>
        <p:sp>
          <p:nvSpPr>
            <p:cNvPr id="7" name="object 7"/>
            <p:cNvSpPr/>
            <p:nvPr/>
          </p:nvSpPr>
          <p:spPr>
            <a:xfrm>
              <a:off x="3352800" y="1600200"/>
              <a:ext cx="3429000" cy="1905000"/>
            </a:xfrm>
            <a:custGeom>
              <a:avLst/>
              <a:gdLst/>
              <a:ahLst/>
              <a:cxnLst/>
              <a:rect l="l" t="t" r="r" b="b"/>
              <a:pathLst>
                <a:path w="3429000" h="1905000">
                  <a:moveTo>
                    <a:pt x="3429000" y="1270253"/>
                  </a:moveTo>
                  <a:lnTo>
                    <a:pt x="3429000" y="0"/>
                  </a:lnTo>
                  <a:lnTo>
                    <a:pt x="0" y="0"/>
                  </a:lnTo>
                  <a:lnTo>
                    <a:pt x="0" y="1270253"/>
                  </a:lnTo>
                  <a:lnTo>
                    <a:pt x="1285494" y="1270253"/>
                  </a:lnTo>
                  <a:lnTo>
                    <a:pt x="1285494" y="1587245"/>
                  </a:lnTo>
                  <a:lnTo>
                    <a:pt x="857250" y="1587245"/>
                  </a:lnTo>
                  <a:lnTo>
                    <a:pt x="1714500" y="1905000"/>
                  </a:lnTo>
                  <a:lnTo>
                    <a:pt x="2571750" y="1587245"/>
                  </a:lnTo>
                  <a:lnTo>
                    <a:pt x="2142744" y="1587245"/>
                  </a:lnTo>
                  <a:lnTo>
                    <a:pt x="2142744" y="1270253"/>
                  </a:lnTo>
                  <a:lnTo>
                    <a:pt x="3429000" y="1270253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52800" y="1600200"/>
              <a:ext cx="3429000" cy="1905000"/>
            </a:xfrm>
            <a:custGeom>
              <a:avLst/>
              <a:gdLst/>
              <a:ahLst/>
              <a:cxnLst/>
              <a:rect l="l" t="t" r="r" b="b"/>
              <a:pathLst>
                <a:path w="3429000" h="1905000">
                  <a:moveTo>
                    <a:pt x="0" y="0"/>
                  </a:moveTo>
                  <a:lnTo>
                    <a:pt x="3429000" y="0"/>
                  </a:lnTo>
                  <a:lnTo>
                    <a:pt x="3429000" y="1270253"/>
                  </a:lnTo>
                  <a:lnTo>
                    <a:pt x="2142744" y="1270253"/>
                  </a:lnTo>
                  <a:lnTo>
                    <a:pt x="2142744" y="1587245"/>
                  </a:lnTo>
                  <a:lnTo>
                    <a:pt x="2571750" y="1587245"/>
                  </a:lnTo>
                  <a:lnTo>
                    <a:pt x="1714500" y="1905000"/>
                  </a:lnTo>
                  <a:lnTo>
                    <a:pt x="857250" y="1587245"/>
                  </a:lnTo>
                  <a:lnTo>
                    <a:pt x="1285494" y="1587245"/>
                  </a:lnTo>
                  <a:lnTo>
                    <a:pt x="1285494" y="1270253"/>
                  </a:lnTo>
                  <a:lnTo>
                    <a:pt x="0" y="127025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29253" y="1771141"/>
            <a:ext cx="319976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9165" marR="5080" indent="-9271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Joined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//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Linked Hearts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4200" y="3657600"/>
            <a:ext cx="4114800" cy="519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925" rIns="0" bIns="0" rtlCol="0">
            <a:spAutoFit/>
          </a:bodyPr>
          <a:lstStyle/>
          <a:p>
            <a:pPr marL="321310">
              <a:lnSpc>
                <a:spcPct val="100000"/>
              </a:lnSpc>
              <a:spcBef>
                <a:spcPts val="275"/>
              </a:spcBef>
            </a:pPr>
            <a:r>
              <a:rPr sz="2800" b="1" dirty="0">
                <a:solidFill>
                  <a:srgbClr val="FF9A00"/>
                </a:solidFill>
                <a:latin typeface="Times New Roman"/>
                <a:cs typeface="Times New Roman"/>
              </a:rPr>
              <a:t>An extension of </a:t>
            </a:r>
            <a:r>
              <a:rPr sz="2800" b="1" spc="-10" dirty="0">
                <a:solidFill>
                  <a:srgbClr val="FF9A00"/>
                </a:solidFill>
                <a:latin typeface="Times New Roman"/>
                <a:cs typeface="Times New Roman"/>
              </a:rPr>
              <a:t>akoma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3200" y="4495800"/>
            <a:ext cx="4953000" cy="64198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3600" b="1" dirty="0">
                <a:solidFill>
                  <a:srgbClr val="FF9A00"/>
                </a:solidFill>
                <a:latin typeface="Times New Roman"/>
                <a:cs typeface="Times New Roman"/>
              </a:rPr>
              <a:t>Love</a:t>
            </a:r>
            <a:r>
              <a:rPr sz="3600" b="1" spc="-15" dirty="0">
                <a:solidFill>
                  <a:srgbClr val="FF9A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9A00"/>
                </a:solidFill>
                <a:latin typeface="Times New Roman"/>
                <a:cs typeface="Times New Roman"/>
              </a:rPr>
              <a:t>and</a:t>
            </a:r>
            <a:r>
              <a:rPr sz="3600" b="1" spc="-5" dirty="0">
                <a:solidFill>
                  <a:srgbClr val="FF9A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9A00"/>
                </a:solidFill>
                <a:latin typeface="Times New Roman"/>
                <a:cs typeface="Times New Roman"/>
              </a:rPr>
              <a:t>Goodwill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42321" y="693674"/>
            <a:ext cx="726757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Times New Roman"/>
                <a:cs typeface="Times New Roman"/>
              </a:rPr>
              <a:t>Applications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0" dirty="0">
                <a:latin typeface="Times New Roman"/>
                <a:cs typeface="Times New Roman"/>
              </a:rPr>
              <a:t>African</a:t>
            </a:r>
            <a:r>
              <a:rPr sz="4000" spc="-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Concepts</a:t>
            </a:r>
            <a:r>
              <a:rPr sz="4000" spc="-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of</a:t>
            </a:r>
            <a:r>
              <a:rPr sz="4000" spc="-5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Consciousness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0140" y="1831428"/>
            <a:ext cx="2508885" cy="1958975"/>
          </a:xfrm>
          <a:prstGeom prst="rect">
            <a:avLst/>
          </a:prstGeom>
        </p:spPr>
        <p:txBody>
          <a:bodyPr vert="horz" wrap="square" lIns="0" tIns="297180" rIns="0" bIns="0" rtlCol="0">
            <a:spAutoFit/>
          </a:bodyPr>
          <a:lstStyle/>
          <a:p>
            <a:pPr marL="301625" algn="ctr">
              <a:lnSpc>
                <a:spcPct val="100000"/>
              </a:lnSpc>
              <a:spcBef>
                <a:spcPts val="2340"/>
              </a:spcBef>
            </a:pPr>
            <a:r>
              <a:rPr sz="4650" spc="1330" dirty="0">
                <a:latin typeface="Arial Unicode MS"/>
                <a:cs typeface="Arial Unicode MS"/>
              </a:rPr>
              <a:t>0</a:t>
            </a:r>
            <a:endParaRPr sz="465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2125"/>
              </a:spcBef>
            </a:pPr>
            <a:r>
              <a:rPr sz="4400" u="heavy" spc="-65" dirty="0">
                <a:solidFill>
                  <a:srgbClr val="009A00"/>
                </a:solidFill>
                <a:uFill>
                  <a:solidFill>
                    <a:srgbClr val="009A00"/>
                  </a:solidFill>
                </a:uFill>
                <a:latin typeface="Arial"/>
                <a:cs typeface="Arial"/>
              </a:rPr>
              <a:t>Applied</a:t>
            </a:r>
            <a:r>
              <a:rPr sz="4400" u="heavy" spc="-185" dirty="0">
                <a:solidFill>
                  <a:srgbClr val="009A00"/>
                </a:solidFill>
                <a:uFill>
                  <a:solidFill>
                    <a:srgbClr val="009A00"/>
                  </a:solidFill>
                </a:uFill>
                <a:latin typeface="Arial"/>
                <a:cs typeface="Arial"/>
              </a:rPr>
              <a:t> </a:t>
            </a:r>
            <a:r>
              <a:rPr sz="4400" u="heavy" spc="195" dirty="0">
                <a:solidFill>
                  <a:srgbClr val="009A00"/>
                </a:solidFill>
                <a:uFill>
                  <a:solidFill>
                    <a:srgbClr val="009A00"/>
                  </a:solidFill>
                </a:uFill>
                <a:latin typeface="Arial"/>
                <a:cs typeface="Arial"/>
              </a:rPr>
              <a:t>to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35270" y="3869172"/>
            <a:ext cx="5755640" cy="139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5540"/>
              </a:lnSpc>
              <a:spcBef>
                <a:spcPts val="95"/>
              </a:spcBef>
              <a:tabLst>
                <a:tab pos="925194" algn="l"/>
                <a:tab pos="5219065" algn="l"/>
              </a:tabLst>
            </a:pPr>
            <a:r>
              <a:rPr sz="4650" spc="1265" dirty="0">
                <a:latin typeface="Arial Unicode MS"/>
                <a:cs typeface="Arial Unicode MS"/>
              </a:rPr>
              <a:t>0</a:t>
            </a:r>
            <a:r>
              <a:rPr sz="4650" dirty="0">
                <a:latin typeface="Arial Unicode MS"/>
                <a:cs typeface="Arial Unicode MS"/>
              </a:rPr>
              <a:t>	</a:t>
            </a:r>
            <a:r>
              <a:rPr sz="4400" u="heavy" spc="-335" dirty="0">
                <a:solidFill>
                  <a:srgbClr val="009A00"/>
                </a:solidFill>
                <a:uFill>
                  <a:solidFill>
                    <a:srgbClr val="009A00"/>
                  </a:solidFill>
                </a:uFill>
                <a:latin typeface="Arial"/>
                <a:cs typeface="Arial"/>
              </a:rPr>
              <a:t>Substance</a:t>
            </a:r>
            <a:r>
              <a:rPr sz="4400" u="heavy" spc="-95" dirty="0">
                <a:solidFill>
                  <a:srgbClr val="009A00"/>
                </a:solidFill>
                <a:uFill>
                  <a:solidFill>
                    <a:srgbClr val="009A00"/>
                  </a:solidFill>
                </a:uFill>
                <a:latin typeface="Arial"/>
                <a:cs typeface="Arial"/>
              </a:rPr>
              <a:t> </a:t>
            </a:r>
            <a:r>
              <a:rPr sz="4400" u="heavy" spc="-10" dirty="0">
                <a:solidFill>
                  <a:srgbClr val="009A00"/>
                </a:solidFill>
                <a:uFill>
                  <a:solidFill>
                    <a:srgbClr val="009A00"/>
                  </a:solidFill>
                </a:uFill>
                <a:latin typeface="Arial"/>
                <a:cs typeface="Arial"/>
              </a:rPr>
              <a:t>Abuse</a:t>
            </a:r>
            <a:r>
              <a:rPr sz="4400" dirty="0">
                <a:solidFill>
                  <a:srgbClr val="009A00"/>
                </a:solidFill>
                <a:latin typeface="Arial"/>
                <a:cs typeface="Arial"/>
              </a:rPr>
              <a:t>	</a:t>
            </a:r>
            <a:r>
              <a:rPr sz="6975" spc="1897" baseline="7168" dirty="0">
                <a:latin typeface="Arial Unicode MS"/>
                <a:cs typeface="Arial Unicode MS"/>
              </a:rPr>
              <a:t>0</a:t>
            </a:r>
            <a:endParaRPr sz="6975" baseline="7168">
              <a:latin typeface="Arial Unicode MS"/>
              <a:cs typeface="Arial Unicode MS"/>
            </a:endParaRPr>
          </a:p>
          <a:p>
            <a:pPr marL="1829435">
              <a:lnSpc>
                <a:spcPts val="5240"/>
              </a:lnSpc>
            </a:pPr>
            <a:r>
              <a:rPr sz="4400" u="heavy" spc="-10" dirty="0">
                <a:solidFill>
                  <a:srgbClr val="009A00"/>
                </a:solidFill>
                <a:uFill>
                  <a:solidFill>
                    <a:srgbClr val="009A00"/>
                  </a:solidFill>
                </a:uFill>
                <a:latin typeface="Arial"/>
                <a:cs typeface="Arial"/>
              </a:rPr>
              <a:t>Treatment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51302" y="2497551"/>
            <a:ext cx="523240" cy="734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50" spc="1330" dirty="0">
                <a:latin typeface="Arial Unicode MS"/>
                <a:cs typeface="Arial Unicode MS"/>
              </a:rPr>
              <a:t>0</a:t>
            </a:r>
            <a:endParaRPr sz="465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4133" y="5316923"/>
            <a:ext cx="523240" cy="734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50" spc="1330" dirty="0">
                <a:latin typeface="Arial Unicode MS"/>
                <a:cs typeface="Arial Unicode MS"/>
              </a:rPr>
              <a:t>0</a:t>
            </a:r>
            <a:endParaRPr sz="46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08939" y="2649922"/>
            <a:ext cx="523240" cy="734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50" spc="1330" dirty="0">
                <a:latin typeface="Arial Unicode MS"/>
                <a:cs typeface="Arial Unicode MS"/>
              </a:rPr>
              <a:t>0</a:t>
            </a:r>
            <a:endParaRPr sz="465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1465" y="4812242"/>
            <a:ext cx="3859529" cy="2229485"/>
          </a:xfrm>
          <a:prstGeom prst="rect">
            <a:avLst/>
          </a:prstGeom>
        </p:spPr>
        <p:txBody>
          <a:bodyPr vert="horz" wrap="square" lIns="0" tIns="405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95"/>
              </a:spcBef>
              <a:tabLst>
                <a:tab pos="3348354" algn="l"/>
              </a:tabLst>
            </a:pPr>
            <a:r>
              <a:rPr sz="4400" u="heavy" spc="-10" dirty="0">
                <a:solidFill>
                  <a:srgbClr val="009A00"/>
                </a:solidFill>
                <a:uFill>
                  <a:solidFill>
                    <a:srgbClr val="009A00"/>
                  </a:solidFill>
                </a:uFill>
                <a:latin typeface="Arial"/>
                <a:cs typeface="Arial"/>
              </a:rPr>
              <a:t>Engagement</a:t>
            </a:r>
            <a:r>
              <a:rPr sz="4400" dirty="0">
                <a:solidFill>
                  <a:srgbClr val="009A00"/>
                </a:solidFill>
                <a:latin typeface="Arial"/>
                <a:cs typeface="Arial"/>
              </a:rPr>
              <a:t>	</a:t>
            </a:r>
            <a:r>
              <a:rPr sz="6975" spc="1897" baseline="3584" dirty="0">
                <a:latin typeface="Arial Unicode MS"/>
                <a:cs typeface="Arial Unicode MS"/>
              </a:rPr>
              <a:t>0</a:t>
            </a:r>
            <a:endParaRPr sz="6975" baseline="3584">
              <a:latin typeface="Arial Unicode MS"/>
              <a:cs typeface="Arial Unicode MS"/>
            </a:endParaRPr>
          </a:p>
          <a:p>
            <a:pPr marL="1062355">
              <a:lnSpc>
                <a:spcPct val="100000"/>
              </a:lnSpc>
              <a:spcBef>
                <a:spcPts val="3095"/>
              </a:spcBef>
            </a:pPr>
            <a:r>
              <a:rPr sz="4650" spc="1330" dirty="0">
                <a:latin typeface="Arial Unicode MS"/>
                <a:cs typeface="Arial Unicode MS"/>
              </a:rPr>
              <a:t>0</a:t>
            </a:r>
            <a:endParaRPr sz="465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7315" y="808407"/>
            <a:ext cx="5911850" cy="5997575"/>
          </a:xfrm>
          <a:prstGeom prst="rect">
            <a:avLst/>
          </a:prstGeom>
        </p:spPr>
        <p:txBody>
          <a:bodyPr vert="horz" wrap="square" lIns="0" tIns="290195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2285"/>
              </a:spcBef>
            </a:pPr>
            <a:r>
              <a:rPr sz="3200" b="1" dirty="0">
                <a:latin typeface="Times New Roman"/>
                <a:cs typeface="Times New Roman"/>
              </a:rPr>
              <a:t>Western</a:t>
            </a:r>
            <a:r>
              <a:rPr sz="3200" b="1" spc="-12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Psychology:</a:t>
            </a:r>
            <a:endParaRPr sz="3200">
              <a:latin typeface="Times New Roman"/>
              <a:cs typeface="Times New Roman"/>
            </a:endParaRPr>
          </a:p>
          <a:p>
            <a:pPr marL="579120" indent="-185420">
              <a:lnSpc>
                <a:spcPct val="100000"/>
              </a:lnSpc>
              <a:spcBef>
                <a:spcPts val="2180"/>
              </a:spcBef>
              <a:buClr>
                <a:srgbClr val="339AFF"/>
              </a:buClr>
              <a:buSzPct val="96875"/>
              <a:buFont typeface="Arial Unicode MS"/>
              <a:buChar char="•"/>
              <a:tabLst>
                <a:tab pos="579120" algn="l"/>
              </a:tabLst>
            </a:pPr>
            <a:r>
              <a:rPr sz="3200" b="1" spc="-10" dirty="0">
                <a:solidFill>
                  <a:srgbClr val="9A0000"/>
                </a:solidFill>
                <a:latin typeface="Arial"/>
                <a:cs typeface="Arial"/>
              </a:rPr>
              <a:t>Quantitative</a:t>
            </a:r>
            <a:endParaRPr sz="3200">
              <a:latin typeface="Arial"/>
              <a:cs typeface="Arial"/>
            </a:endParaRPr>
          </a:p>
          <a:p>
            <a:pPr marL="579120" indent="-185420">
              <a:lnSpc>
                <a:spcPts val="3835"/>
              </a:lnSpc>
              <a:buClr>
                <a:srgbClr val="339AFF"/>
              </a:buClr>
              <a:buSzPct val="96875"/>
              <a:buFont typeface="Arial Unicode MS"/>
              <a:buChar char="•"/>
              <a:tabLst>
                <a:tab pos="579120" algn="l"/>
              </a:tabLst>
            </a:pPr>
            <a:r>
              <a:rPr sz="3200" b="1" spc="-10" dirty="0">
                <a:solidFill>
                  <a:srgbClr val="9A0000"/>
                </a:solidFill>
                <a:latin typeface="Arial"/>
                <a:cs typeface="Arial"/>
              </a:rPr>
              <a:t>Empirical</a:t>
            </a:r>
            <a:endParaRPr sz="3200">
              <a:latin typeface="Arial"/>
              <a:cs typeface="Arial"/>
            </a:endParaRPr>
          </a:p>
          <a:p>
            <a:pPr marL="579120" indent="-185420">
              <a:lnSpc>
                <a:spcPts val="3835"/>
              </a:lnSpc>
              <a:buClr>
                <a:srgbClr val="339AFF"/>
              </a:buClr>
              <a:buSzPct val="96875"/>
              <a:buFont typeface="Arial Unicode MS"/>
              <a:buChar char="•"/>
              <a:tabLst>
                <a:tab pos="579120" algn="l"/>
              </a:tabLst>
            </a:pPr>
            <a:r>
              <a:rPr sz="3200" b="1" dirty="0">
                <a:solidFill>
                  <a:srgbClr val="9A0000"/>
                </a:solidFill>
                <a:latin typeface="Arial"/>
                <a:cs typeface="Arial"/>
              </a:rPr>
              <a:t>Focuses</a:t>
            </a:r>
            <a:r>
              <a:rPr sz="3200" b="1" spc="-125" dirty="0">
                <a:solidFill>
                  <a:srgbClr val="9A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9A0000"/>
                </a:solidFill>
                <a:latin typeface="Arial"/>
                <a:cs typeface="Arial"/>
              </a:rPr>
              <a:t>on</a:t>
            </a:r>
            <a:r>
              <a:rPr sz="3200" b="1" spc="-120" dirty="0">
                <a:solidFill>
                  <a:srgbClr val="9A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9A0000"/>
                </a:solidFill>
                <a:latin typeface="Arial"/>
                <a:cs typeface="Arial"/>
              </a:rPr>
              <a:t>natural</a:t>
            </a:r>
            <a:r>
              <a:rPr sz="3200" b="1" spc="-120" dirty="0">
                <a:solidFill>
                  <a:srgbClr val="9A00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9A0000"/>
                </a:solidFill>
                <a:latin typeface="Arial"/>
                <a:cs typeface="Arial"/>
              </a:rPr>
              <a:t>science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Arial"/>
              <a:cs typeface="Arial"/>
            </a:endParaRPr>
          </a:p>
          <a:p>
            <a:pPr marL="164465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African</a:t>
            </a:r>
            <a:r>
              <a:rPr sz="3200" b="1" spc="-11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Psychology: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2945"/>
              </a:spcBef>
              <a:buFont typeface="Times New Roman"/>
              <a:buChar char="•"/>
              <a:tabLst>
                <a:tab pos="354965" algn="l"/>
              </a:tabLst>
            </a:pPr>
            <a:r>
              <a:rPr sz="3200" b="1" spc="-10" dirty="0">
                <a:solidFill>
                  <a:srgbClr val="9A0000"/>
                </a:solidFill>
                <a:latin typeface="Times New Roman"/>
                <a:cs typeface="Times New Roman"/>
              </a:rPr>
              <a:t>Qualitative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Font typeface="Times New Roman"/>
              <a:buChar char="•"/>
              <a:tabLst>
                <a:tab pos="354965" algn="l"/>
              </a:tabLst>
            </a:pPr>
            <a:r>
              <a:rPr sz="3200" b="1" spc="-10" dirty="0">
                <a:solidFill>
                  <a:srgbClr val="9A0000"/>
                </a:solidFill>
                <a:latin typeface="Times New Roman"/>
                <a:cs typeface="Times New Roman"/>
              </a:rPr>
              <a:t>Contextual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60"/>
              </a:spcBef>
              <a:buFont typeface="Times New Roman"/>
              <a:buChar char="•"/>
              <a:tabLst>
                <a:tab pos="354965" algn="l"/>
              </a:tabLst>
            </a:pPr>
            <a:r>
              <a:rPr sz="3200" b="1" dirty="0">
                <a:solidFill>
                  <a:srgbClr val="9A0000"/>
                </a:solidFill>
                <a:latin typeface="Times New Roman"/>
                <a:cs typeface="Times New Roman"/>
              </a:rPr>
              <a:t>Focuses</a:t>
            </a:r>
            <a:r>
              <a:rPr sz="3200" b="1" spc="-8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A0000"/>
                </a:solidFill>
                <a:latin typeface="Times New Roman"/>
                <a:cs typeface="Times New Roman"/>
              </a:rPr>
              <a:t>on</a:t>
            </a:r>
            <a:r>
              <a:rPr sz="3200" b="1" spc="-8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A0000"/>
                </a:solidFill>
                <a:latin typeface="Times New Roman"/>
                <a:cs typeface="Times New Roman"/>
              </a:rPr>
              <a:t>human</a:t>
            </a:r>
            <a:r>
              <a:rPr sz="3200" b="1" spc="-8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A0000"/>
                </a:solidFill>
                <a:latin typeface="Times New Roman"/>
                <a:cs typeface="Times New Roman"/>
              </a:rPr>
              <a:t>science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3811" y="1076705"/>
            <a:ext cx="7513319" cy="51358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0011" y="6334505"/>
            <a:ext cx="7513319" cy="51358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03502" y="2303018"/>
            <a:ext cx="7354570" cy="368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21740" algn="just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Arial Black"/>
                <a:cs typeface="Arial Black"/>
              </a:rPr>
              <a:t>•The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client,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in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context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of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exploring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their </a:t>
            </a:r>
            <a:r>
              <a:rPr sz="2000" dirty="0">
                <a:latin typeface="Arial Black"/>
                <a:cs typeface="Arial Black"/>
              </a:rPr>
              <a:t>substance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use,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is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offered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opportunity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spc="-25" dirty="0">
                <a:latin typeface="Arial Black"/>
                <a:cs typeface="Arial Black"/>
              </a:rPr>
              <a:t>to </a:t>
            </a:r>
            <a:r>
              <a:rPr sz="2000" dirty="0">
                <a:latin typeface="Arial Black"/>
                <a:cs typeface="Arial Black"/>
              </a:rPr>
              <a:t>critically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examine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question,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“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who</a:t>
            </a:r>
            <a:r>
              <a:rPr sz="2000" u="heavy" spc="-75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am</a:t>
            </a:r>
            <a:r>
              <a:rPr sz="2000" u="heavy" spc="-75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 </a:t>
            </a:r>
            <a:r>
              <a:rPr sz="2000" u="heavy" spc="-25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I</a:t>
            </a:r>
            <a:r>
              <a:rPr sz="2000" spc="-25" dirty="0">
                <a:latin typeface="Arial Black"/>
                <a:cs typeface="Arial Black"/>
              </a:rPr>
              <a:t>”.</a:t>
            </a:r>
            <a:endParaRPr sz="2000">
              <a:latin typeface="Arial Black"/>
              <a:cs typeface="Arial Black"/>
            </a:endParaRPr>
          </a:p>
          <a:p>
            <a:pPr marL="12700" marR="260985" indent="211454">
              <a:lnSpc>
                <a:spcPct val="100000"/>
              </a:lnSpc>
              <a:spcBef>
                <a:spcPts val="1200"/>
              </a:spcBef>
              <a:buChar char="•"/>
              <a:tabLst>
                <a:tab pos="224154" algn="l"/>
              </a:tabLst>
            </a:pP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direction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of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clinical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inquiry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is</a:t>
            </a:r>
            <a:r>
              <a:rPr sz="2000" spc="-5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not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limited </a:t>
            </a:r>
            <a:r>
              <a:rPr sz="2000" dirty="0">
                <a:latin typeface="Arial Black"/>
                <a:cs typeface="Arial Black"/>
              </a:rPr>
              <a:t>simply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to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consideration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of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genetics,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immediate </a:t>
            </a:r>
            <a:r>
              <a:rPr sz="2000" dirty="0">
                <a:latin typeface="Arial Black"/>
                <a:cs typeface="Arial Black"/>
              </a:rPr>
              <a:t>influence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of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environment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such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as</a:t>
            </a:r>
            <a:r>
              <a:rPr sz="2000" spc="-75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family, </a:t>
            </a:r>
            <a:r>
              <a:rPr sz="2000" dirty="0">
                <a:latin typeface="Arial Black"/>
                <a:cs typeface="Arial Black"/>
              </a:rPr>
              <a:t>neighborhood</a:t>
            </a:r>
            <a:r>
              <a:rPr sz="2000" spc="-10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etc,</a:t>
            </a:r>
            <a:r>
              <a:rPr sz="2000" spc="-9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personality,</a:t>
            </a:r>
            <a:r>
              <a:rPr sz="2000" spc="-9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cognitive</a:t>
            </a:r>
            <a:r>
              <a:rPr sz="2000" spc="-9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style,</a:t>
            </a:r>
            <a:r>
              <a:rPr sz="2000" spc="-100" dirty="0">
                <a:latin typeface="Arial Black"/>
                <a:cs typeface="Arial Black"/>
              </a:rPr>
              <a:t> </a:t>
            </a:r>
            <a:r>
              <a:rPr sz="2000" spc="-25" dirty="0">
                <a:latin typeface="Arial Black"/>
                <a:cs typeface="Arial Black"/>
              </a:rPr>
              <a:t>and </a:t>
            </a:r>
            <a:r>
              <a:rPr sz="2000" spc="-10" dirty="0">
                <a:latin typeface="Arial Black"/>
                <a:cs typeface="Arial Black"/>
              </a:rPr>
              <a:t>learning.</a:t>
            </a:r>
            <a:endParaRPr sz="200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 Black"/>
                <a:cs typeface="Arial Black"/>
              </a:rPr>
              <a:t>•It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extends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beyond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these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things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to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include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reflection </a:t>
            </a:r>
            <a:r>
              <a:rPr sz="2000" dirty="0">
                <a:latin typeface="Arial Black"/>
                <a:cs typeface="Arial Black"/>
              </a:rPr>
              <a:t>on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divine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source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of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one’s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being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and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one’s </a:t>
            </a:r>
            <a:r>
              <a:rPr sz="2000" dirty="0">
                <a:latin typeface="Arial Black"/>
                <a:cs typeface="Arial Black"/>
              </a:rPr>
              <a:t>fundamental</a:t>
            </a:r>
            <a:r>
              <a:rPr sz="2000" spc="-8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“purpose”</a:t>
            </a:r>
            <a:r>
              <a:rPr sz="2000" spc="-8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or</a:t>
            </a:r>
            <a:r>
              <a:rPr sz="2000" spc="-8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“destiny”</a:t>
            </a:r>
            <a:r>
              <a:rPr sz="2000" spc="-8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in</a:t>
            </a:r>
            <a:r>
              <a:rPr sz="2000" spc="-80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life.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3811" y="1076705"/>
            <a:ext cx="7513319" cy="51358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20011" y="6334505"/>
            <a:ext cx="7513319" cy="5135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08301" y="2072132"/>
            <a:ext cx="2411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latin typeface="Arial Black"/>
                <a:cs typeface="Arial Black"/>
              </a:rPr>
              <a:t>Basic</a:t>
            </a:r>
            <a:r>
              <a:rPr sz="2400" b="0" spc="-25" dirty="0">
                <a:latin typeface="Arial Black"/>
                <a:cs typeface="Arial Black"/>
              </a:rPr>
              <a:t> </a:t>
            </a:r>
            <a:r>
              <a:rPr sz="2400" b="0" spc="-10" dirty="0">
                <a:latin typeface="Arial Black"/>
                <a:cs typeface="Arial Black"/>
              </a:rPr>
              <a:t>Premise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8800" y="2514600"/>
            <a:ext cx="6858000" cy="3747135"/>
          </a:xfrm>
          <a:custGeom>
            <a:avLst/>
            <a:gdLst/>
            <a:ahLst/>
            <a:cxnLst/>
            <a:rect l="l" t="t" r="r" b="b"/>
            <a:pathLst>
              <a:path w="6858000" h="3747135">
                <a:moveTo>
                  <a:pt x="6858000" y="3746753"/>
                </a:moveTo>
                <a:lnTo>
                  <a:pt x="6858000" y="0"/>
                </a:lnTo>
                <a:lnTo>
                  <a:pt x="0" y="0"/>
                </a:lnTo>
                <a:lnTo>
                  <a:pt x="0" y="3746754"/>
                </a:lnTo>
                <a:lnTo>
                  <a:pt x="6858000" y="3746753"/>
                </a:lnTo>
                <a:close/>
              </a:path>
            </a:pathLst>
          </a:custGeom>
          <a:solidFill>
            <a:srgbClr val="C0AF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08301" y="2531618"/>
            <a:ext cx="6606540" cy="3677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95"/>
              </a:spcBef>
            </a:pPr>
            <a:r>
              <a:rPr sz="2000" spc="-20" dirty="0">
                <a:latin typeface="Arial Black"/>
                <a:cs typeface="Arial Black"/>
              </a:rPr>
              <a:t>African-</a:t>
            </a:r>
            <a:r>
              <a:rPr sz="2000" dirty="0">
                <a:latin typeface="Arial Black"/>
                <a:cs typeface="Arial Black"/>
              </a:rPr>
              <a:t>centered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approach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to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drug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treatment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spc="-25" dirty="0">
                <a:latin typeface="Arial Black"/>
                <a:cs typeface="Arial Black"/>
              </a:rPr>
              <a:t>is </a:t>
            </a:r>
            <a:r>
              <a:rPr sz="2000" dirty="0">
                <a:latin typeface="Arial Black"/>
                <a:cs typeface="Arial Black"/>
              </a:rPr>
              <a:t>a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culturally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based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method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grounded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in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spc="-25" dirty="0">
                <a:latin typeface="Arial Black"/>
                <a:cs typeface="Arial Black"/>
              </a:rPr>
              <a:t>the </a:t>
            </a:r>
            <a:r>
              <a:rPr sz="2000" dirty="0">
                <a:latin typeface="Arial Black"/>
                <a:cs typeface="Arial Black"/>
              </a:rPr>
              <a:t>premise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that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to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be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maximally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effective</a:t>
            </a:r>
            <a:r>
              <a:rPr sz="2000" spc="-65" dirty="0">
                <a:latin typeface="Arial Black"/>
                <a:cs typeface="Arial Black"/>
              </a:rPr>
              <a:t> </a:t>
            </a:r>
            <a:r>
              <a:rPr sz="2000" spc="-20" dirty="0">
                <a:latin typeface="Arial Black"/>
                <a:cs typeface="Arial Black"/>
              </a:rPr>
              <a:t>with </a:t>
            </a: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African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American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client,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70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therapist </a:t>
            </a:r>
            <a:r>
              <a:rPr sz="2000" dirty="0">
                <a:latin typeface="Arial Black"/>
                <a:cs typeface="Arial Black"/>
              </a:rPr>
              <a:t>must</a:t>
            </a:r>
            <a:r>
              <a:rPr sz="2000" spc="-5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be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attentive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to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at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least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five</a:t>
            </a:r>
            <a:r>
              <a:rPr sz="2000" spc="-45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factors </a:t>
            </a:r>
            <a:r>
              <a:rPr sz="2000" dirty="0">
                <a:latin typeface="Arial Black"/>
                <a:cs typeface="Arial Black"/>
              </a:rPr>
              <a:t>that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impact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the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dirty="0">
                <a:latin typeface="Arial Black"/>
                <a:cs typeface="Arial Black"/>
              </a:rPr>
              <a:t>client’s</a:t>
            </a:r>
            <a:r>
              <a:rPr sz="2000" spc="-60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life:</a:t>
            </a:r>
            <a:endParaRPr sz="2000">
              <a:latin typeface="Arial Black"/>
              <a:cs typeface="Arial Black"/>
            </a:endParaRPr>
          </a:p>
          <a:p>
            <a:pPr marL="469265" indent="-456565">
              <a:lnSpc>
                <a:spcPts val="2860"/>
              </a:lnSpc>
              <a:buChar char="•"/>
              <a:tabLst>
                <a:tab pos="469265" algn="l"/>
              </a:tabLst>
            </a:pPr>
            <a:r>
              <a:rPr sz="2400" dirty="0">
                <a:latin typeface="Arial Black"/>
                <a:cs typeface="Arial Black"/>
              </a:rPr>
              <a:t>Spiritual</a:t>
            </a:r>
            <a:r>
              <a:rPr sz="2400" spc="-40" dirty="0">
                <a:latin typeface="Arial Black"/>
                <a:cs typeface="Arial Black"/>
              </a:rPr>
              <a:t> </a:t>
            </a:r>
            <a:r>
              <a:rPr sz="2400" spc="-10" dirty="0">
                <a:latin typeface="Arial Black"/>
                <a:cs typeface="Arial Black"/>
              </a:rPr>
              <a:t>realities</a:t>
            </a:r>
            <a:endParaRPr sz="2400">
              <a:latin typeface="Arial Black"/>
              <a:cs typeface="Arial Black"/>
            </a:endParaRPr>
          </a:p>
          <a:p>
            <a:pPr marL="469265" indent="-456565">
              <a:lnSpc>
                <a:spcPts val="2875"/>
              </a:lnSpc>
              <a:buChar char="•"/>
              <a:tabLst>
                <a:tab pos="469265" algn="l"/>
              </a:tabLst>
            </a:pPr>
            <a:r>
              <a:rPr sz="2400" dirty="0">
                <a:latin typeface="Arial Black"/>
                <a:cs typeface="Arial Black"/>
              </a:rPr>
              <a:t>Cultural</a:t>
            </a:r>
            <a:r>
              <a:rPr sz="2400" spc="-40" dirty="0">
                <a:latin typeface="Arial Black"/>
                <a:cs typeface="Arial Black"/>
              </a:rPr>
              <a:t> </a:t>
            </a:r>
            <a:r>
              <a:rPr sz="2400" spc="-10" dirty="0">
                <a:latin typeface="Arial Black"/>
                <a:cs typeface="Arial Black"/>
              </a:rPr>
              <a:t>realities</a:t>
            </a:r>
            <a:endParaRPr sz="2400">
              <a:latin typeface="Arial Black"/>
              <a:cs typeface="Arial Black"/>
            </a:endParaRPr>
          </a:p>
          <a:p>
            <a:pPr marL="469265" indent="-456565">
              <a:lnSpc>
                <a:spcPts val="2875"/>
              </a:lnSpc>
              <a:buChar char="•"/>
              <a:tabLst>
                <a:tab pos="469265" algn="l"/>
              </a:tabLst>
            </a:pPr>
            <a:r>
              <a:rPr sz="2400" dirty="0">
                <a:latin typeface="Arial Black"/>
                <a:cs typeface="Arial Black"/>
              </a:rPr>
              <a:t>Historical</a:t>
            </a:r>
            <a:r>
              <a:rPr sz="2400" spc="-50" dirty="0">
                <a:latin typeface="Arial Black"/>
                <a:cs typeface="Arial Black"/>
              </a:rPr>
              <a:t> </a:t>
            </a:r>
            <a:r>
              <a:rPr sz="2400" spc="-10" dirty="0">
                <a:latin typeface="Arial Black"/>
                <a:cs typeface="Arial Black"/>
              </a:rPr>
              <a:t>realities</a:t>
            </a:r>
            <a:endParaRPr sz="2400">
              <a:latin typeface="Arial Black"/>
              <a:cs typeface="Arial Black"/>
            </a:endParaRPr>
          </a:p>
          <a:p>
            <a:pPr marL="469265" indent="-456565">
              <a:lnSpc>
                <a:spcPts val="2875"/>
              </a:lnSpc>
              <a:buChar char="•"/>
              <a:tabLst>
                <a:tab pos="469265" algn="l"/>
              </a:tabLst>
            </a:pPr>
            <a:r>
              <a:rPr sz="2400" dirty="0">
                <a:latin typeface="Arial Black"/>
                <a:cs typeface="Arial Black"/>
              </a:rPr>
              <a:t>Sociocultural</a:t>
            </a:r>
            <a:r>
              <a:rPr sz="2400" spc="-55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realities</a:t>
            </a:r>
            <a:r>
              <a:rPr sz="2400" spc="-50" dirty="0">
                <a:latin typeface="Arial Black"/>
                <a:cs typeface="Arial Black"/>
              </a:rPr>
              <a:t> </a:t>
            </a:r>
            <a:r>
              <a:rPr sz="2400" spc="-25" dirty="0">
                <a:latin typeface="Arial Black"/>
                <a:cs typeface="Arial Black"/>
              </a:rPr>
              <a:t>and</a:t>
            </a:r>
            <a:endParaRPr sz="2400">
              <a:latin typeface="Arial Black"/>
              <a:cs typeface="Arial Black"/>
            </a:endParaRPr>
          </a:p>
          <a:p>
            <a:pPr marL="469265" indent="-456565">
              <a:lnSpc>
                <a:spcPts val="2875"/>
              </a:lnSpc>
              <a:buChar char="•"/>
              <a:tabLst>
                <a:tab pos="469265" algn="l"/>
              </a:tabLst>
            </a:pPr>
            <a:r>
              <a:rPr sz="2400" dirty="0">
                <a:latin typeface="Arial Black"/>
                <a:cs typeface="Arial Black"/>
              </a:rPr>
              <a:t>Political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and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racial</a:t>
            </a:r>
            <a:r>
              <a:rPr sz="2400" spc="-10" dirty="0">
                <a:latin typeface="Arial Black"/>
                <a:cs typeface="Arial Black"/>
              </a:rPr>
              <a:t> realities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55901" y="3589273"/>
            <a:ext cx="7310755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Contextualizing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intervention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community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setting </a:t>
            </a:r>
            <a:r>
              <a:rPr sz="2400" dirty="0">
                <a:latin typeface="Times New Roman"/>
                <a:cs typeface="Times New Roman"/>
              </a:rPr>
              <a:t>actively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engaged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community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development,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justice, </a:t>
            </a:r>
            <a:r>
              <a:rPr sz="2400" dirty="0">
                <a:latin typeface="Times New Roman"/>
                <a:cs typeface="Times New Roman"/>
              </a:rPr>
              <a:t>community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organizing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prevention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work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31211" y="1390904"/>
            <a:ext cx="64623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i="1" dirty="0">
                <a:latin typeface="TimesNewRomanPS-BoldItalicMT"/>
                <a:cs typeface="TimesNewRomanPS-BoldItalicMT"/>
              </a:rPr>
              <a:t>Essential</a:t>
            </a:r>
            <a:r>
              <a:rPr sz="3200" b="1" i="1" spc="-80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Elements</a:t>
            </a:r>
            <a:r>
              <a:rPr sz="3200" b="1" i="1" spc="-80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of</a:t>
            </a:r>
            <a:r>
              <a:rPr sz="3200" b="1" i="1" spc="-75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the</a:t>
            </a:r>
            <a:r>
              <a:rPr sz="3200" b="1" i="1" spc="-80" dirty="0">
                <a:latin typeface="TimesNewRomanPS-BoldItalicMT"/>
                <a:cs typeface="TimesNewRomanPS-BoldItalicMT"/>
              </a:rPr>
              <a:t> </a:t>
            </a:r>
            <a:r>
              <a:rPr sz="3200" b="1" i="1" spc="-10" dirty="0">
                <a:latin typeface="TimesNewRomanPS-BoldItalicMT"/>
                <a:cs typeface="TimesNewRomanPS-BoldItalicMT"/>
              </a:rPr>
              <a:t>Intervention</a:t>
            </a:r>
            <a:endParaRPr sz="3200">
              <a:latin typeface="TimesNewRomanPS-BoldItalicMT"/>
              <a:cs typeface="TimesNewRomanPS-BoldItalicM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22502" y="2460752"/>
            <a:ext cx="7585075" cy="221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Creating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environment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speaks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African/African </a:t>
            </a:r>
            <a:r>
              <a:rPr sz="2400" dirty="0">
                <a:latin typeface="Times New Roman"/>
                <a:cs typeface="Times New Roman"/>
              </a:rPr>
              <a:t>American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ethos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American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music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playing, </a:t>
            </a:r>
            <a:r>
              <a:rPr sz="2400" dirty="0">
                <a:latin typeface="Times New Roman"/>
                <a:cs typeface="Times New Roman"/>
              </a:rPr>
              <a:t>posters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walls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depicting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proverbs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values, </a:t>
            </a:r>
            <a:r>
              <a:rPr sz="2400" dirty="0">
                <a:latin typeface="Times New Roman"/>
                <a:cs typeface="Times New Roman"/>
              </a:rPr>
              <a:t>people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gathered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engaged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supporting</a:t>
            </a:r>
            <a:r>
              <a:rPr sz="2400" spc="-25" dirty="0">
                <a:latin typeface="Times New Roman"/>
                <a:cs typeface="Times New Roman"/>
              </a:rPr>
              <a:t> the </a:t>
            </a:r>
            <a:r>
              <a:rPr sz="2400" dirty="0">
                <a:latin typeface="Times New Roman"/>
                <a:cs typeface="Times New Roman"/>
              </a:rPr>
              <a:t>community,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scent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familiar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smells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(foods, </a:t>
            </a:r>
            <a:r>
              <a:rPr sz="2400" dirty="0">
                <a:latin typeface="Times New Roman"/>
                <a:cs typeface="Times New Roman"/>
              </a:rPr>
              <a:t>incense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etc).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22502" y="2460752"/>
            <a:ext cx="7614284" cy="367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4992370" algn="l"/>
              </a:tabLst>
            </a:pPr>
            <a:r>
              <a:rPr sz="2400" dirty="0">
                <a:latin typeface="Times New Roman"/>
                <a:cs typeface="Times New Roman"/>
              </a:rPr>
              <a:t>Completing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intake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interview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information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client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personal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history,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stage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change, </a:t>
            </a:r>
            <a:r>
              <a:rPr sz="2400" dirty="0">
                <a:latin typeface="Times New Roman"/>
                <a:cs typeface="Times New Roman"/>
              </a:rPr>
              <a:t>perceptions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treatment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ethnic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identity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gathered </a:t>
            </a:r>
            <a:r>
              <a:rPr sz="2400" dirty="0">
                <a:latin typeface="Times New Roman"/>
                <a:cs typeface="Times New Roman"/>
              </a:rPr>
              <a:t>Sharing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client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fosters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intimate </a:t>
            </a:r>
            <a:r>
              <a:rPr sz="2400" dirty="0">
                <a:latin typeface="Times New Roman"/>
                <a:cs typeface="Times New Roman"/>
              </a:rPr>
              <a:t>replication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familiar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gathering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household </a:t>
            </a:r>
            <a:r>
              <a:rPr sz="2400" dirty="0">
                <a:latin typeface="Times New Roman"/>
                <a:cs typeface="Times New Roman"/>
              </a:rPr>
              <a:t>kitchen;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conversation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over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food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common</a:t>
            </a:r>
            <a:r>
              <a:rPr sz="2400" spc="-25" dirty="0">
                <a:latin typeface="Times New Roman"/>
                <a:cs typeface="Times New Roman"/>
              </a:rPr>
              <a:t> in </a:t>
            </a:r>
            <a:r>
              <a:rPr sz="2400" dirty="0">
                <a:latin typeface="Times New Roman"/>
                <a:cs typeface="Times New Roman"/>
              </a:rPr>
              <a:t>many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American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households.</a:t>
            </a:r>
            <a:r>
              <a:rPr sz="2400" dirty="0">
                <a:latin typeface="Times New Roman"/>
                <a:cs typeface="Times New Roman"/>
              </a:rPr>
              <a:t>	During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meal, </a:t>
            </a:r>
            <a:r>
              <a:rPr sz="2400" dirty="0">
                <a:latin typeface="Times New Roman"/>
                <a:cs typeface="Times New Roman"/>
              </a:rPr>
              <a:t>community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simulated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counselor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client</a:t>
            </a:r>
            <a:r>
              <a:rPr sz="2400" spc="-25" dirty="0">
                <a:latin typeface="Times New Roman"/>
                <a:cs typeface="Times New Roman"/>
              </a:rPr>
              <a:t> are </a:t>
            </a:r>
            <a:r>
              <a:rPr sz="2400" dirty="0">
                <a:latin typeface="Times New Roman"/>
                <a:cs typeface="Times New Roman"/>
              </a:rPr>
              <a:t>joined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community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share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conversation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food.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22502" y="2460752"/>
            <a:ext cx="7450455" cy="4042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6061075" algn="l"/>
              </a:tabLst>
            </a:pPr>
            <a:r>
              <a:rPr sz="2400" dirty="0">
                <a:latin typeface="Times New Roman"/>
                <a:cs typeface="Times New Roman"/>
              </a:rPr>
              <a:t>Use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18-</a:t>
            </a:r>
            <a:r>
              <a:rPr sz="2400" dirty="0">
                <a:latin typeface="Times New Roman"/>
                <a:cs typeface="Times New Roman"/>
              </a:rPr>
              <a:t>minute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video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developed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team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convey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cultural,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communal,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contextual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information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standardized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purpose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expanding</a:t>
            </a:r>
            <a:r>
              <a:rPr sz="2400" spc="-25" dirty="0">
                <a:latin typeface="Times New Roman"/>
                <a:cs typeface="Times New Roman"/>
              </a:rPr>
              <a:t> the </a:t>
            </a:r>
            <a:r>
              <a:rPr sz="2400" dirty="0">
                <a:latin typeface="Times New Roman"/>
                <a:cs typeface="Times New Roman"/>
              </a:rPr>
              <a:t>analysis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substance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abuse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American </a:t>
            </a:r>
            <a:r>
              <a:rPr sz="2400" dirty="0">
                <a:latin typeface="Times New Roman"/>
                <a:cs typeface="Times New Roman"/>
              </a:rPr>
              <a:t>community,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highlight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American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values,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create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opportunity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dramatic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relief.</a:t>
            </a:r>
            <a:r>
              <a:rPr sz="2400" dirty="0">
                <a:latin typeface="Times New Roman"/>
                <a:cs typeface="Times New Roman"/>
              </a:rPr>
              <a:t>	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video </a:t>
            </a:r>
            <a:r>
              <a:rPr sz="2400" dirty="0">
                <a:latin typeface="Times New Roman"/>
                <a:cs typeface="Times New Roman"/>
              </a:rPr>
              <a:t>was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designed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illustrate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issues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ethnic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identity, </a:t>
            </a:r>
            <a:r>
              <a:rPr sz="2400" dirty="0">
                <a:latin typeface="Times New Roman"/>
                <a:cs typeface="Times New Roman"/>
              </a:rPr>
              <a:t>relationships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among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Americans,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self-esteem, </a:t>
            </a:r>
            <a:r>
              <a:rPr sz="2400" dirty="0">
                <a:latin typeface="Times New Roman"/>
                <a:cs typeface="Times New Roman"/>
              </a:rPr>
              <a:t>community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conditions,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pathways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recovery,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spirituality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destiny/purpose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life,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alienation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reintegration </a:t>
            </a:r>
            <a:r>
              <a:rPr sz="2400" dirty="0">
                <a:latin typeface="Times New Roman"/>
                <a:cs typeface="Times New Roman"/>
              </a:rPr>
              <a:t>back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community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among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others.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6858000"/>
                </a:move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22502" y="2457704"/>
            <a:ext cx="7391400" cy="3437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Finally,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strove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equal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relationship </a:t>
            </a:r>
            <a:r>
              <a:rPr sz="3200" dirty="0">
                <a:latin typeface="Times New Roman"/>
                <a:cs typeface="Times New Roman"/>
              </a:rPr>
              <a:t>between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counselor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client.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meant </a:t>
            </a:r>
            <a:r>
              <a:rPr sz="3200" dirty="0">
                <a:latin typeface="Times New Roman"/>
                <a:cs typeface="Times New Roman"/>
              </a:rPr>
              <a:t>avoiding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sort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interaction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which </a:t>
            </a:r>
            <a:r>
              <a:rPr sz="3200" dirty="0">
                <a:latin typeface="Times New Roman"/>
                <a:cs typeface="Times New Roman"/>
              </a:rPr>
              <a:t>counselors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remain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socially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distant,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non- </a:t>
            </a:r>
            <a:r>
              <a:rPr sz="3200" dirty="0">
                <a:latin typeface="Times New Roman"/>
                <a:cs typeface="Times New Roman"/>
              </a:rPr>
              <a:t>disclosing,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authoritative.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Our </a:t>
            </a:r>
            <a:r>
              <a:rPr sz="3200" dirty="0">
                <a:latin typeface="Times New Roman"/>
                <a:cs typeface="Times New Roman"/>
              </a:rPr>
              <a:t>counselors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were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open,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respectful,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and </a:t>
            </a:r>
            <a:r>
              <a:rPr sz="3200" spc="-20" dirty="0">
                <a:latin typeface="Times New Roman"/>
                <a:cs typeface="Times New Roman"/>
              </a:rPr>
              <a:t>non-</a:t>
            </a:r>
            <a:r>
              <a:rPr sz="3200" spc="-10" dirty="0">
                <a:latin typeface="Times New Roman"/>
                <a:cs typeface="Times New Roman"/>
              </a:rPr>
              <a:t>confronting.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57685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9075" y="1254517"/>
            <a:ext cx="75387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dirty="0">
                <a:latin typeface="Arial Black"/>
                <a:cs typeface="Arial Black"/>
              </a:rPr>
              <a:t>Elements</a:t>
            </a:r>
            <a:r>
              <a:rPr sz="4400" b="0" spc="-170" dirty="0">
                <a:latin typeface="Arial Black"/>
                <a:cs typeface="Arial Black"/>
              </a:rPr>
              <a:t> </a:t>
            </a:r>
            <a:r>
              <a:rPr sz="4400" b="0" dirty="0">
                <a:latin typeface="Arial Black"/>
                <a:cs typeface="Arial Black"/>
              </a:rPr>
              <a:t>and</a:t>
            </a:r>
            <a:r>
              <a:rPr sz="4400" b="0" spc="-165" dirty="0">
                <a:latin typeface="Arial Black"/>
                <a:cs typeface="Arial Black"/>
              </a:rPr>
              <a:t> </a:t>
            </a:r>
            <a:r>
              <a:rPr sz="4400" b="0" spc="-10" dirty="0">
                <a:latin typeface="Arial Black"/>
                <a:cs typeface="Arial Black"/>
              </a:rPr>
              <a:t>Processes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2102" y="3727958"/>
            <a:ext cx="205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See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Handouts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24037" y="2738437"/>
            <a:ext cx="3133724" cy="320992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975101" y="3445255"/>
            <a:ext cx="966469" cy="107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 Black"/>
                <a:cs typeface="Arial Black"/>
              </a:rPr>
              <a:t>Community</a:t>
            </a:r>
            <a:endParaRPr sz="12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100">
              <a:latin typeface="Arial Black"/>
              <a:cs typeface="Arial Black"/>
            </a:endParaRPr>
          </a:p>
          <a:p>
            <a:pPr marL="165100">
              <a:lnSpc>
                <a:spcPct val="100000"/>
              </a:lnSpc>
            </a:pPr>
            <a:r>
              <a:rPr sz="1200" spc="-10" dirty="0">
                <a:latin typeface="Arial Black"/>
                <a:cs typeface="Arial Black"/>
              </a:rPr>
              <a:t>Family</a:t>
            </a:r>
            <a:endParaRPr sz="1200">
              <a:latin typeface="Arial Black"/>
              <a:cs typeface="Arial Black"/>
            </a:endParaRPr>
          </a:p>
          <a:p>
            <a:pPr marL="316865">
              <a:lnSpc>
                <a:spcPct val="100000"/>
              </a:lnSpc>
              <a:spcBef>
                <a:spcPts val="890"/>
              </a:spcBef>
            </a:pPr>
            <a:r>
              <a:rPr sz="2400" dirty="0">
                <a:latin typeface="Arial Black"/>
                <a:cs typeface="Arial Black"/>
              </a:rPr>
              <a:t>I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6501" y="2988055"/>
            <a:ext cx="1297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 Black"/>
                <a:cs typeface="Arial Black"/>
              </a:rPr>
              <a:t>History/Society</a:t>
            </a:r>
            <a:endParaRPr sz="1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3158" y="662432"/>
            <a:ext cx="35172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dirty="0">
                <a:latin typeface="Times New Roman"/>
                <a:cs typeface="Times New Roman"/>
              </a:rPr>
              <a:t>AMI</a:t>
            </a:r>
            <a:r>
              <a:rPr sz="4400" b="0" spc="-95" dirty="0">
                <a:latin typeface="Times New Roman"/>
                <a:cs typeface="Times New Roman"/>
              </a:rPr>
              <a:t> </a:t>
            </a:r>
            <a:r>
              <a:rPr sz="4400" b="0" spc="-10" dirty="0">
                <a:latin typeface="Times New Roman"/>
                <a:cs typeface="Times New Roman"/>
              </a:rPr>
              <a:t>Outcomes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502" y="1487678"/>
            <a:ext cx="8147050" cy="528447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242570">
              <a:lnSpc>
                <a:spcPct val="79800"/>
              </a:lnSpc>
              <a:spcBef>
                <a:spcPts val="68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collected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session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showed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people </a:t>
            </a:r>
            <a:r>
              <a:rPr sz="2400" dirty="0">
                <a:latin typeface="Times New Roman"/>
                <a:cs typeface="Times New Roman"/>
              </a:rPr>
              <a:t>randomized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culture-</a:t>
            </a:r>
            <a:r>
              <a:rPr sz="2400" dirty="0">
                <a:latin typeface="Times New Roman"/>
                <a:cs typeface="Times New Roman"/>
              </a:rPr>
              <a:t>based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motivational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condition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more </a:t>
            </a:r>
            <a:r>
              <a:rPr sz="2400" dirty="0">
                <a:latin typeface="Times New Roman"/>
                <a:cs typeface="Times New Roman"/>
              </a:rPr>
              <a:t>involved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counseling,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willing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self-</a:t>
            </a:r>
            <a:r>
              <a:rPr sz="2400" dirty="0">
                <a:latin typeface="Times New Roman"/>
                <a:cs typeface="Times New Roman"/>
              </a:rPr>
              <a:t>disclose,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more </a:t>
            </a:r>
            <a:r>
              <a:rPr sz="2400" dirty="0">
                <a:latin typeface="Times New Roman"/>
                <a:cs typeface="Times New Roman"/>
              </a:rPr>
              <a:t>motivated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seek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help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problems,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preparation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change.</a:t>
            </a:r>
            <a:endParaRPr sz="2400">
              <a:latin typeface="Times New Roman"/>
              <a:cs typeface="Times New Roman"/>
            </a:endParaRPr>
          </a:p>
          <a:p>
            <a:pPr marL="12700" marR="86995" indent="242570">
              <a:lnSpc>
                <a:spcPct val="79900"/>
              </a:lnSpc>
              <a:spcBef>
                <a:spcPts val="575"/>
              </a:spcBef>
              <a:buSzPct val="95833"/>
              <a:buFont typeface="Arial Unicode MS"/>
              <a:buChar char="►"/>
              <a:tabLst>
                <a:tab pos="255270" algn="l"/>
                <a:tab pos="1906270" algn="l"/>
              </a:tabLst>
            </a:pPr>
            <a:r>
              <a:rPr sz="2400" dirty="0">
                <a:latin typeface="Times New Roman"/>
                <a:cs typeface="Times New Roman"/>
              </a:rPr>
              <a:t>When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re-</a:t>
            </a:r>
            <a:r>
              <a:rPr sz="2400" dirty="0">
                <a:latin typeface="Times New Roman"/>
                <a:cs typeface="Times New Roman"/>
              </a:rPr>
              <a:t>contacted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participants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year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later,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found</a:t>
            </a:r>
            <a:r>
              <a:rPr sz="2400" spc="-20" dirty="0">
                <a:latin typeface="Times New Roman"/>
                <a:cs typeface="Times New Roman"/>
              </a:rPr>
              <a:t> that </a:t>
            </a:r>
            <a:r>
              <a:rPr sz="2400" dirty="0">
                <a:latin typeface="Times New Roman"/>
                <a:cs typeface="Times New Roman"/>
              </a:rPr>
              <a:t>those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experienced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culture-</a:t>
            </a:r>
            <a:r>
              <a:rPr sz="2400" dirty="0">
                <a:latin typeface="Times New Roman"/>
                <a:cs typeface="Times New Roman"/>
              </a:rPr>
              <a:t>based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counseling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were</a:t>
            </a:r>
            <a:r>
              <a:rPr sz="2400" spc="-20" dirty="0">
                <a:latin typeface="Times New Roman"/>
                <a:cs typeface="Times New Roman"/>
              </a:rPr>
              <a:t> less </a:t>
            </a:r>
            <a:r>
              <a:rPr sz="2400" dirty="0">
                <a:latin typeface="Times New Roman"/>
                <a:cs typeface="Times New Roman"/>
              </a:rPr>
              <a:t>likely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illegal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drugs,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indicated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self-</a:t>
            </a:r>
            <a:r>
              <a:rPr sz="2400" dirty="0">
                <a:latin typeface="Times New Roman"/>
                <a:cs typeface="Times New Roman"/>
              </a:rPr>
              <a:t>report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20" dirty="0">
                <a:latin typeface="Times New Roman"/>
                <a:cs typeface="Times New Roman"/>
              </a:rPr>
              <a:t> well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urine</a:t>
            </a:r>
            <a:r>
              <a:rPr sz="2400" spc="-10" dirty="0">
                <a:latin typeface="Times New Roman"/>
                <a:cs typeface="Times New Roman"/>
              </a:rPr>
              <a:t> test.</a:t>
            </a:r>
            <a:r>
              <a:rPr sz="2400" dirty="0">
                <a:latin typeface="Times New Roman"/>
                <a:cs typeface="Times New Roman"/>
              </a:rPr>
              <a:t>	See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Figure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[center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fix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misspelling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fig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title].</a:t>
            </a:r>
            <a:endParaRPr sz="2400">
              <a:latin typeface="Times New Roman"/>
              <a:cs typeface="Times New Roman"/>
            </a:endParaRPr>
          </a:p>
          <a:p>
            <a:pPr marL="12700" marR="66675" indent="242570">
              <a:lnSpc>
                <a:spcPct val="79800"/>
              </a:lnSpc>
              <a:spcBef>
                <a:spcPts val="575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These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findings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indicate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motivational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intervention,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delivered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brief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(one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session)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culturally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competent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matter,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effective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promoting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recovery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use.</a:t>
            </a:r>
            <a:endParaRPr sz="2400">
              <a:latin typeface="Times New Roman"/>
              <a:cs typeface="Times New Roman"/>
            </a:endParaRPr>
          </a:p>
          <a:p>
            <a:pPr marL="12700" marR="200660" indent="242570">
              <a:lnSpc>
                <a:spcPct val="79900"/>
              </a:lnSpc>
              <a:spcBef>
                <a:spcPts val="580"/>
              </a:spcBef>
              <a:buSzPct val="95833"/>
              <a:buFont typeface="Arial Unicode MS"/>
              <a:buChar char="►"/>
              <a:tabLst>
                <a:tab pos="255270" algn="l"/>
              </a:tabLst>
            </a:pP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successfully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adapted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intervention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method</a:t>
            </a:r>
            <a:r>
              <a:rPr sz="2400" spc="-25" dirty="0">
                <a:latin typeface="Times New Roman"/>
                <a:cs typeface="Times New Roman"/>
              </a:rPr>
              <a:t> of </a:t>
            </a:r>
            <a:r>
              <a:rPr sz="2400" dirty="0">
                <a:latin typeface="Times New Roman"/>
                <a:cs typeface="Times New Roman"/>
              </a:rPr>
              <a:t>delivering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HIV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education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multi-</a:t>
            </a:r>
            <a:r>
              <a:rPr sz="2400" dirty="0">
                <a:latin typeface="Times New Roman"/>
                <a:cs typeface="Times New Roman"/>
              </a:rPr>
              <a:t>session,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small-</a:t>
            </a:r>
            <a:r>
              <a:rPr sz="2400" dirty="0">
                <a:latin typeface="Times New Roman"/>
                <a:cs typeface="Times New Roman"/>
              </a:rPr>
              <a:t>group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format.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groups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typically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include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African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American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Latino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drug </a:t>
            </a:r>
            <a:r>
              <a:rPr sz="2400" spc="-10" dirty="0">
                <a:latin typeface="Times New Roman"/>
                <a:cs typeface="Times New Roman"/>
              </a:rPr>
              <a:t>users.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52576" y="583819"/>
            <a:ext cx="8933180" cy="6297295"/>
            <a:chOff x="552576" y="583819"/>
            <a:chExt cx="8933180" cy="6297295"/>
          </a:xfrm>
        </p:grpSpPr>
        <p:sp>
          <p:nvSpPr>
            <p:cNvPr id="3" name="object 3"/>
            <p:cNvSpPr/>
            <p:nvPr/>
          </p:nvSpPr>
          <p:spPr>
            <a:xfrm>
              <a:off x="553211" y="584454"/>
              <a:ext cx="8931910" cy="6296025"/>
            </a:xfrm>
            <a:custGeom>
              <a:avLst/>
              <a:gdLst/>
              <a:ahLst/>
              <a:cxnLst/>
              <a:rect l="l" t="t" r="r" b="b"/>
              <a:pathLst>
                <a:path w="8931910" h="6296025">
                  <a:moveTo>
                    <a:pt x="0" y="6295644"/>
                  </a:moveTo>
                  <a:lnTo>
                    <a:pt x="0" y="0"/>
                  </a:lnTo>
                  <a:lnTo>
                    <a:pt x="8931402" y="0"/>
                  </a:lnTo>
                  <a:lnTo>
                    <a:pt x="8931402" y="6295644"/>
                  </a:lnTo>
                  <a:lnTo>
                    <a:pt x="0" y="629564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47639" y="1659628"/>
              <a:ext cx="250825" cy="3352165"/>
            </a:xfrm>
            <a:custGeom>
              <a:avLst/>
              <a:gdLst/>
              <a:ahLst/>
              <a:cxnLst/>
              <a:rect l="l" t="t" r="r" b="b"/>
              <a:pathLst>
                <a:path w="250825" h="3352165">
                  <a:moveTo>
                    <a:pt x="0" y="3352042"/>
                  </a:moveTo>
                  <a:lnTo>
                    <a:pt x="0" y="256033"/>
                  </a:lnTo>
                  <a:lnTo>
                    <a:pt x="250696" y="0"/>
                  </a:lnTo>
                  <a:lnTo>
                    <a:pt x="250696" y="3096009"/>
                  </a:lnTo>
                  <a:lnTo>
                    <a:pt x="0" y="3352042"/>
                  </a:lnTo>
                  <a:close/>
                </a:path>
              </a:pathLst>
            </a:custGeom>
            <a:solidFill>
              <a:srgbClr val="4D4D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47639" y="1659628"/>
              <a:ext cx="250825" cy="3352165"/>
            </a:xfrm>
            <a:custGeom>
              <a:avLst/>
              <a:gdLst/>
              <a:ahLst/>
              <a:cxnLst/>
              <a:rect l="l" t="t" r="r" b="b"/>
              <a:pathLst>
                <a:path w="250825" h="3352165">
                  <a:moveTo>
                    <a:pt x="0" y="3352042"/>
                  </a:moveTo>
                  <a:lnTo>
                    <a:pt x="0" y="256033"/>
                  </a:lnTo>
                  <a:lnTo>
                    <a:pt x="250696" y="0"/>
                  </a:lnTo>
                  <a:lnTo>
                    <a:pt x="250696" y="3096009"/>
                  </a:lnTo>
                  <a:lnTo>
                    <a:pt x="0" y="3352042"/>
                  </a:lnTo>
                  <a:close/>
                </a:path>
              </a:pathLst>
            </a:custGeom>
            <a:ln w="192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6115" y="1915662"/>
              <a:ext cx="731520" cy="3096260"/>
            </a:xfrm>
            <a:custGeom>
              <a:avLst/>
              <a:gdLst/>
              <a:ahLst/>
              <a:cxnLst/>
              <a:rect l="l" t="t" r="r" b="b"/>
              <a:pathLst>
                <a:path w="731519" h="3096260">
                  <a:moveTo>
                    <a:pt x="731524" y="3096009"/>
                  </a:moveTo>
                  <a:lnTo>
                    <a:pt x="0" y="3096009"/>
                  </a:lnTo>
                  <a:lnTo>
                    <a:pt x="0" y="0"/>
                  </a:lnTo>
                  <a:lnTo>
                    <a:pt x="731524" y="0"/>
                  </a:lnTo>
                  <a:lnTo>
                    <a:pt x="731524" y="3096009"/>
                  </a:lnTo>
                  <a:close/>
                </a:path>
              </a:pathLst>
            </a:custGeom>
            <a:solidFill>
              <a:srgbClr val="9A9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16115" y="1915662"/>
              <a:ext cx="731520" cy="3096260"/>
            </a:xfrm>
            <a:custGeom>
              <a:avLst/>
              <a:gdLst/>
              <a:ahLst/>
              <a:cxnLst/>
              <a:rect l="l" t="t" r="r" b="b"/>
              <a:pathLst>
                <a:path w="731519" h="3096260">
                  <a:moveTo>
                    <a:pt x="731524" y="3096009"/>
                  </a:moveTo>
                  <a:lnTo>
                    <a:pt x="0" y="3096009"/>
                  </a:lnTo>
                  <a:lnTo>
                    <a:pt x="0" y="0"/>
                  </a:lnTo>
                  <a:lnTo>
                    <a:pt x="731524" y="0"/>
                  </a:lnTo>
                  <a:lnTo>
                    <a:pt x="731524" y="3096009"/>
                  </a:lnTo>
                  <a:close/>
                </a:path>
              </a:pathLst>
            </a:custGeom>
            <a:ln w="195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16126" y="1659628"/>
              <a:ext cx="982344" cy="256540"/>
            </a:xfrm>
            <a:custGeom>
              <a:avLst/>
              <a:gdLst/>
              <a:ahLst/>
              <a:cxnLst/>
              <a:rect l="l" t="t" r="r" b="b"/>
              <a:pathLst>
                <a:path w="982345" h="256539">
                  <a:moveTo>
                    <a:pt x="731513" y="256033"/>
                  </a:moveTo>
                  <a:lnTo>
                    <a:pt x="0" y="256033"/>
                  </a:lnTo>
                  <a:lnTo>
                    <a:pt x="250696" y="0"/>
                  </a:lnTo>
                  <a:lnTo>
                    <a:pt x="982209" y="0"/>
                  </a:lnTo>
                  <a:lnTo>
                    <a:pt x="731513" y="256033"/>
                  </a:lnTo>
                  <a:close/>
                </a:path>
              </a:pathLst>
            </a:custGeom>
            <a:solidFill>
              <a:srgbClr val="7272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6126" y="1659628"/>
              <a:ext cx="982344" cy="256540"/>
            </a:xfrm>
            <a:custGeom>
              <a:avLst/>
              <a:gdLst/>
              <a:ahLst/>
              <a:cxnLst/>
              <a:rect l="l" t="t" r="r" b="b"/>
              <a:pathLst>
                <a:path w="982345" h="256539">
                  <a:moveTo>
                    <a:pt x="731513" y="256033"/>
                  </a:moveTo>
                  <a:lnTo>
                    <a:pt x="982209" y="0"/>
                  </a:lnTo>
                  <a:lnTo>
                    <a:pt x="250696" y="0"/>
                  </a:lnTo>
                  <a:lnTo>
                    <a:pt x="0" y="256033"/>
                  </a:lnTo>
                  <a:lnTo>
                    <a:pt x="731513" y="256033"/>
                  </a:lnTo>
                  <a:close/>
                </a:path>
              </a:pathLst>
            </a:custGeom>
            <a:ln w="251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98979" y="2119888"/>
              <a:ext cx="250190" cy="2891790"/>
            </a:xfrm>
            <a:custGeom>
              <a:avLst/>
              <a:gdLst/>
              <a:ahLst/>
              <a:cxnLst/>
              <a:rect l="l" t="t" r="r" b="b"/>
              <a:pathLst>
                <a:path w="250189" h="2891790">
                  <a:moveTo>
                    <a:pt x="0" y="2891782"/>
                  </a:moveTo>
                  <a:lnTo>
                    <a:pt x="0" y="230876"/>
                  </a:lnTo>
                  <a:lnTo>
                    <a:pt x="249925" y="0"/>
                  </a:lnTo>
                  <a:lnTo>
                    <a:pt x="249925" y="2635748"/>
                  </a:lnTo>
                  <a:lnTo>
                    <a:pt x="0" y="2891782"/>
                  </a:lnTo>
                  <a:close/>
                </a:path>
              </a:pathLst>
            </a:custGeom>
            <a:solidFill>
              <a:srgbClr val="4D1A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98979" y="2119888"/>
              <a:ext cx="250190" cy="2891790"/>
            </a:xfrm>
            <a:custGeom>
              <a:avLst/>
              <a:gdLst/>
              <a:ahLst/>
              <a:cxnLst/>
              <a:rect l="l" t="t" r="r" b="b"/>
              <a:pathLst>
                <a:path w="250189" h="2891790">
                  <a:moveTo>
                    <a:pt x="0" y="2891782"/>
                  </a:moveTo>
                  <a:lnTo>
                    <a:pt x="0" y="230876"/>
                  </a:lnTo>
                  <a:lnTo>
                    <a:pt x="249925" y="0"/>
                  </a:lnTo>
                  <a:lnTo>
                    <a:pt x="249925" y="2635748"/>
                  </a:lnTo>
                  <a:lnTo>
                    <a:pt x="0" y="2891782"/>
                  </a:lnTo>
                  <a:close/>
                </a:path>
              </a:pathLst>
            </a:custGeom>
            <a:ln w="192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47650" y="2350765"/>
              <a:ext cx="751840" cy="2661285"/>
            </a:xfrm>
            <a:custGeom>
              <a:avLst/>
              <a:gdLst/>
              <a:ahLst/>
              <a:cxnLst/>
              <a:rect l="l" t="t" r="r" b="b"/>
              <a:pathLst>
                <a:path w="751839" h="2661285">
                  <a:moveTo>
                    <a:pt x="751328" y="2660905"/>
                  </a:moveTo>
                  <a:lnTo>
                    <a:pt x="0" y="2660905"/>
                  </a:lnTo>
                  <a:lnTo>
                    <a:pt x="0" y="0"/>
                  </a:lnTo>
                  <a:lnTo>
                    <a:pt x="751328" y="0"/>
                  </a:lnTo>
                  <a:lnTo>
                    <a:pt x="751328" y="2660905"/>
                  </a:lnTo>
                  <a:close/>
                </a:path>
              </a:pathLst>
            </a:custGeom>
            <a:solidFill>
              <a:srgbClr val="9A33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47650" y="2350765"/>
              <a:ext cx="751840" cy="2661285"/>
            </a:xfrm>
            <a:custGeom>
              <a:avLst/>
              <a:gdLst/>
              <a:ahLst/>
              <a:cxnLst/>
              <a:rect l="l" t="t" r="r" b="b"/>
              <a:pathLst>
                <a:path w="751839" h="2661285">
                  <a:moveTo>
                    <a:pt x="751328" y="2660905"/>
                  </a:moveTo>
                  <a:lnTo>
                    <a:pt x="0" y="2660905"/>
                  </a:lnTo>
                  <a:lnTo>
                    <a:pt x="0" y="0"/>
                  </a:lnTo>
                  <a:lnTo>
                    <a:pt x="751328" y="0"/>
                  </a:lnTo>
                  <a:lnTo>
                    <a:pt x="751328" y="2660905"/>
                  </a:lnTo>
                  <a:close/>
                </a:path>
              </a:pathLst>
            </a:custGeom>
            <a:ln w="197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47639" y="2119888"/>
              <a:ext cx="1001394" cy="231140"/>
            </a:xfrm>
            <a:custGeom>
              <a:avLst/>
              <a:gdLst/>
              <a:ahLst/>
              <a:cxnLst/>
              <a:rect l="l" t="t" r="r" b="b"/>
              <a:pathLst>
                <a:path w="1001395" h="231139">
                  <a:moveTo>
                    <a:pt x="751339" y="230876"/>
                  </a:moveTo>
                  <a:lnTo>
                    <a:pt x="0" y="230876"/>
                  </a:lnTo>
                  <a:lnTo>
                    <a:pt x="250696" y="0"/>
                  </a:lnTo>
                  <a:lnTo>
                    <a:pt x="1001264" y="0"/>
                  </a:lnTo>
                  <a:lnTo>
                    <a:pt x="751339" y="230876"/>
                  </a:lnTo>
                  <a:close/>
                </a:path>
              </a:pathLst>
            </a:custGeom>
            <a:solidFill>
              <a:srgbClr val="722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47639" y="2119888"/>
              <a:ext cx="1001394" cy="231140"/>
            </a:xfrm>
            <a:custGeom>
              <a:avLst/>
              <a:gdLst/>
              <a:ahLst/>
              <a:cxnLst/>
              <a:rect l="l" t="t" r="r" b="b"/>
              <a:pathLst>
                <a:path w="1001395" h="231139">
                  <a:moveTo>
                    <a:pt x="751339" y="230876"/>
                  </a:moveTo>
                  <a:lnTo>
                    <a:pt x="1001264" y="0"/>
                  </a:lnTo>
                  <a:lnTo>
                    <a:pt x="250696" y="0"/>
                  </a:lnTo>
                  <a:lnTo>
                    <a:pt x="0" y="230876"/>
                  </a:lnTo>
                  <a:lnTo>
                    <a:pt x="751339" y="230876"/>
                  </a:lnTo>
                  <a:close/>
                </a:path>
              </a:pathLst>
            </a:custGeom>
            <a:ln w="252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869945" y="1440892"/>
            <a:ext cx="274955" cy="3632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00" spc="-355" dirty="0">
                <a:latin typeface="Arial"/>
                <a:cs typeface="Arial"/>
              </a:rPr>
              <a:t>83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20525" y="1901903"/>
            <a:ext cx="276225" cy="3632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00" spc="-350" dirty="0">
                <a:latin typeface="Arial"/>
                <a:cs typeface="Arial"/>
              </a:rPr>
              <a:t>71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082789" y="1646928"/>
            <a:ext cx="1758314" cy="3375660"/>
            <a:chOff x="5082789" y="1646928"/>
            <a:chExt cx="1758314" cy="3375660"/>
          </a:xfrm>
        </p:grpSpPr>
        <p:sp>
          <p:nvSpPr>
            <p:cNvPr id="19" name="object 19"/>
            <p:cNvSpPr/>
            <p:nvPr/>
          </p:nvSpPr>
          <p:spPr>
            <a:xfrm>
              <a:off x="5846829" y="1659628"/>
              <a:ext cx="250190" cy="3352165"/>
            </a:xfrm>
            <a:custGeom>
              <a:avLst/>
              <a:gdLst/>
              <a:ahLst/>
              <a:cxnLst/>
              <a:rect l="l" t="t" r="r" b="b"/>
              <a:pathLst>
                <a:path w="250189" h="3352165">
                  <a:moveTo>
                    <a:pt x="0" y="3352042"/>
                  </a:moveTo>
                  <a:lnTo>
                    <a:pt x="0" y="256033"/>
                  </a:lnTo>
                  <a:lnTo>
                    <a:pt x="249925" y="0"/>
                  </a:lnTo>
                  <a:lnTo>
                    <a:pt x="249925" y="3096009"/>
                  </a:lnTo>
                  <a:lnTo>
                    <a:pt x="0" y="3352042"/>
                  </a:lnTo>
                  <a:close/>
                </a:path>
              </a:pathLst>
            </a:custGeom>
            <a:solidFill>
              <a:srgbClr val="4D4D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46829" y="1659628"/>
              <a:ext cx="250190" cy="3352165"/>
            </a:xfrm>
            <a:custGeom>
              <a:avLst/>
              <a:gdLst/>
              <a:ahLst/>
              <a:cxnLst/>
              <a:rect l="l" t="t" r="r" b="b"/>
              <a:pathLst>
                <a:path w="250189" h="3352165">
                  <a:moveTo>
                    <a:pt x="0" y="3352042"/>
                  </a:moveTo>
                  <a:lnTo>
                    <a:pt x="0" y="256033"/>
                  </a:lnTo>
                  <a:lnTo>
                    <a:pt x="249925" y="0"/>
                  </a:lnTo>
                  <a:lnTo>
                    <a:pt x="249925" y="3096009"/>
                  </a:lnTo>
                  <a:lnTo>
                    <a:pt x="0" y="3352042"/>
                  </a:lnTo>
                  <a:close/>
                </a:path>
              </a:pathLst>
            </a:custGeom>
            <a:ln w="19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95500" y="1915662"/>
              <a:ext cx="751840" cy="3096260"/>
            </a:xfrm>
            <a:custGeom>
              <a:avLst/>
              <a:gdLst/>
              <a:ahLst/>
              <a:cxnLst/>
              <a:rect l="l" t="t" r="r" b="b"/>
              <a:pathLst>
                <a:path w="751839" h="3096260">
                  <a:moveTo>
                    <a:pt x="751328" y="3096009"/>
                  </a:moveTo>
                  <a:lnTo>
                    <a:pt x="0" y="3096009"/>
                  </a:lnTo>
                  <a:lnTo>
                    <a:pt x="0" y="0"/>
                  </a:lnTo>
                  <a:lnTo>
                    <a:pt x="751328" y="0"/>
                  </a:lnTo>
                  <a:lnTo>
                    <a:pt x="751328" y="3096009"/>
                  </a:lnTo>
                  <a:close/>
                </a:path>
              </a:pathLst>
            </a:custGeom>
            <a:solidFill>
              <a:srgbClr val="9A9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95500" y="1915662"/>
              <a:ext cx="751840" cy="3096260"/>
            </a:xfrm>
            <a:custGeom>
              <a:avLst/>
              <a:gdLst/>
              <a:ahLst/>
              <a:cxnLst/>
              <a:rect l="l" t="t" r="r" b="b"/>
              <a:pathLst>
                <a:path w="751839" h="3096260">
                  <a:moveTo>
                    <a:pt x="751328" y="3096009"/>
                  </a:moveTo>
                  <a:lnTo>
                    <a:pt x="0" y="3096009"/>
                  </a:lnTo>
                  <a:lnTo>
                    <a:pt x="0" y="0"/>
                  </a:lnTo>
                  <a:lnTo>
                    <a:pt x="751328" y="0"/>
                  </a:lnTo>
                  <a:lnTo>
                    <a:pt x="751328" y="3096009"/>
                  </a:lnTo>
                  <a:close/>
                </a:path>
              </a:pathLst>
            </a:custGeom>
            <a:ln w="195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95489" y="1659628"/>
              <a:ext cx="1001394" cy="256540"/>
            </a:xfrm>
            <a:custGeom>
              <a:avLst/>
              <a:gdLst/>
              <a:ahLst/>
              <a:cxnLst/>
              <a:rect l="l" t="t" r="r" b="b"/>
              <a:pathLst>
                <a:path w="1001395" h="256539">
                  <a:moveTo>
                    <a:pt x="751339" y="256033"/>
                  </a:moveTo>
                  <a:lnTo>
                    <a:pt x="0" y="256033"/>
                  </a:lnTo>
                  <a:lnTo>
                    <a:pt x="250696" y="0"/>
                  </a:lnTo>
                  <a:lnTo>
                    <a:pt x="1001264" y="0"/>
                  </a:lnTo>
                  <a:lnTo>
                    <a:pt x="751339" y="256033"/>
                  </a:lnTo>
                  <a:close/>
                </a:path>
              </a:pathLst>
            </a:custGeom>
            <a:solidFill>
              <a:srgbClr val="7272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95489" y="1659628"/>
              <a:ext cx="1001394" cy="256540"/>
            </a:xfrm>
            <a:custGeom>
              <a:avLst/>
              <a:gdLst/>
              <a:ahLst/>
              <a:cxnLst/>
              <a:rect l="l" t="t" r="r" b="b"/>
              <a:pathLst>
                <a:path w="1001395" h="256539">
                  <a:moveTo>
                    <a:pt x="751339" y="256033"/>
                  </a:moveTo>
                  <a:lnTo>
                    <a:pt x="1001264" y="0"/>
                  </a:lnTo>
                  <a:lnTo>
                    <a:pt x="250696" y="0"/>
                  </a:lnTo>
                  <a:lnTo>
                    <a:pt x="0" y="256033"/>
                  </a:lnTo>
                  <a:lnTo>
                    <a:pt x="751339" y="256033"/>
                  </a:lnTo>
                  <a:close/>
                </a:path>
              </a:pathLst>
            </a:custGeom>
            <a:ln w="25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578342" y="2734062"/>
              <a:ext cx="250190" cy="2277745"/>
            </a:xfrm>
            <a:custGeom>
              <a:avLst/>
              <a:gdLst/>
              <a:ahLst/>
              <a:cxnLst/>
              <a:rect l="l" t="t" r="r" b="b"/>
              <a:pathLst>
                <a:path w="250190" h="2277745">
                  <a:moveTo>
                    <a:pt x="0" y="2277609"/>
                  </a:moveTo>
                  <a:lnTo>
                    <a:pt x="0" y="256019"/>
                  </a:lnTo>
                  <a:lnTo>
                    <a:pt x="249936" y="0"/>
                  </a:lnTo>
                  <a:lnTo>
                    <a:pt x="249936" y="2021575"/>
                  </a:lnTo>
                  <a:lnTo>
                    <a:pt x="0" y="2277609"/>
                  </a:lnTo>
                  <a:close/>
                </a:path>
              </a:pathLst>
            </a:custGeom>
            <a:solidFill>
              <a:srgbClr val="4D1A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578342" y="2734062"/>
              <a:ext cx="250190" cy="2277745"/>
            </a:xfrm>
            <a:custGeom>
              <a:avLst/>
              <a:gdLst/>
              <a:ahLst/>
              <a:cxnLst/>
              <a:rect l="l" t="t" r="r" b="b"/>
              <a:pathLst>
                <a:path w="250190" h="2277745">
                  <a:moveTo>
                    <a:pt x="0" y="2277609"/>
                  </a:moveTo>
                  <a:lnTo>
                    <a:pt x="0" y="256019"/>
                  </a:lnTo>
                  <a:lnTo>
                    <a:pt x="249936" y="0"/>
                  </a:lnTo>
                  <a:lnTo>
                    <a:pt x="249936" y="2021575"/>
                  </a:lnTo>
                  <a:lnTo>
                    <a:pt x="0" y="2277609"/>
                  </a:lnTo>
                  <a:close/>
                </a:path>
              </a:pathLst>
            </a:custGeom>
            <a:ln w="193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46817" y="2990081"/>
              <a:ext cx="731520" cy="2021839"/>
            </a:xfrm>
            <a:custGeom>
              <a:avLst/>
              <a:gdLst/>
              <a:ahLst/>
              <a:cxnLst/>
              <a:rect l="l" t="t" r="r" b="b"/>
              <a:pathLst>
                <a:path w="731520" h="2021839">
                  <a:moveTo>
                    <a:pt x="731524" y="2021590"/>
                  </a:moveTo>
                  <a:lnTo>
                    <a:pt x="0" y="2021590"/>
                  </a:lnTo>
                  <a:lnTo>
                    <a:pt x="0" y="0"/>
                  </a:lnTo>
                  <a:lnTo>
                    <a:pt x="731524" y="0"/>
                  </a:lnTo>
                  <a:lnTo>
                    <a:pt x="731524" y="2021590"/>
                  </a:lnTo>
                  <a:close/>
                </a:path>
              </a:pathLst>
            </a:custGeom>
            <a:solidFill>
              <a:srgbClr val="9A33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846818" y="2990081"/>
              <a:ext cx="731520" cy="2021839"/>
            </a:xfrm>
            <a:custGeom>
              <a:avLst/>
              <a:gdLst/>
              <a:ahLst/>
              <a:cxnLst/>
              <a:rect l="l" t="t" r="r" b="b"/>
              <a:pathLst>
                <a:path w="731520" h="2021839">
                  <a:moveTo>
                    <a:pt x="731524" y="2021589"/>
                  </a:moveTo>
                  <a:lnTo>
                    <a:pt x="0" y="2021589"/>
                  </a:lnTo>
                  <a:lnTo>
                    <a:pt x="0" y="0"/>
                  </a:lnTo>
                  <a:lnTo>
                    <a:pt x="731524" y="0"/>
                  </a:lnTo>
                  <a:lnTo>
                    <a:pt x="731524" y="2021589"/>
                  </a:lnTo>
                  <a:close/>
                </a:path>
              </a:pathLst>
            </a:custGeom>
            <a:ln w="199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46829" y="2734062"/>
              <a:ext cx="981710" cy="256540"/>
            </a:xfrm>
            <a:custGeom>
              <a:avLst/>
              <a:gdLst/>
              <a:ahLst/>
              <a:cxnLst/>
              <a:rect l="l" t="t" r="r" b="b"/>
              <a:pathLst>
                <a:path w="981709" h="256539">
                  <a:moveTo>
                    <a:pt x="731513" y="256019"/>
                  </a:moveTo>
                  <a:lnTo>
                    <a:pt x="0" y="256019"/>
                  </a:lnTo>
                  <a:lnTo>
                    <a:pt x="249925" y="0"/>
                  </a:lnTo>
                  <a:lnTo>
                    <a:pt x="981449" y="0"/>
                  </a:lnTo>
                  <a:lnTo>
                    <a:pt x="731513" y="256019"/>
                  </a:lnTo>
                  <a:close/>
                </a:path>
              </a:pathLst>
            </a:custGeom>
            <a:solidFill>
              <a:srgbClr val="7226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46829" y="2734062"/>
              <a:ext cx="981710" cy="256540"/>
            </a:xfrm>
            <a:custGeom>
              <a:avLst/>
              <a:gdLst/>
              <a:ahLst/>
              <a:cxnLst/>
              <a:rect l="l" t="t" r="r" b="b"/>
              <a:pathLst>
                <a:path w="981709" h="256539">
                  <a:moveTo>
                    <a:pt x="731513" y="256019"/>
                  </a:moveTo>
                  <a:lnTo>
                    <a:pt x="981449" y="0"/>
                  </a:lnTo>
                  <a:lnTo>
                    <a:pt x="249925" y="0"/>
                  </a:lnTo>
                  <a:lnTo>
                    <a:pt x="0" y="256019"/>
                  </a:lnTo>
                  <a:lnTo>
                    <a:pt x="731513" y="256019"/>
                  </a:lnTo>
                  <a:close/>
                </a:path>
              </a:pathLst>
            </a:custGeom>
            <a:ln w="251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468365" y="1440892"/>
            <a:ext cx="276225" cy="3632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00" spc="-350" dirty="0">
                <a:latin typeface="Arial"/>
                <a:cs typeface="Arial"/>
              </a:rPr>
              <a:t>83</a:t>
            </a:r>
            <a:endParaRPr sz="2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99889" y="2516067"/>
            <a:ext cx="276225" cy="3632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00" spc="-350" dirty="0">
                <a:latin typeface="Arial"/>
                <a:cs typeface="Arial"/>
              </a:rPr>
              <a:t>54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707642" y="1480566"/>
            <a:ext cx="58419" cy="3710304"/>
          </a:xfrm>
          <a:custGeom>
            <a:avLst/>
            <a:gdLst/>
            <a:ahLst/>
            <a:cxnLst/>
            <a:rect l="l" t="t" r="r" b="b"/>
            <a:pathLst>
              <a:path w="58419" h="3710304">
                <a:moveTo>
                  <a:pt x="57912" y="3710178"/>
                </a:moveTo>
                <a:lnTo>
                  <a:pt x="57912" y="0"/>
                </a:lnTo>
              </a:path>
              <a:path w="58419" h="3710304">
                <a:moveTo>
                  <a:pt x="57912" y="3710178"/>
                </a:moveTo>
                <a:lnTo>
                  <a:pt x="0" y="3710178"/>
                </a:lnTo>
              </a:path>
              <a:path w="58419" h="3710304">
                <a:moveTo>
                  <a:pt x="57912" y="2967990"/>
                </a:moveTo>
                <a:lnTo>
                  <a:pt x="0" y="2967990"/>
                </a:lnTo>
              </a:path>
              <a:path w="58419" h="3710304">
                <a:moveTo>
                  <a:pt x="57912" y="2225802"/>
                </a:moveTo>
                <a:lnTo>
                  <a:pt x="0" y="2225802"/>
                </a:lnTo>
              </a:path>
              <a:path w="58419" h="3710304">
                <a:moveTo>
                  <a:pt x="57912" y="1484376"/>
                </a:moveTo>
                <a:lnTo>
                  <a:pt x="0" y="1484376"/>
                </a:lnTo>
              </a:path>
              <a:path w="58419" h="3710304">
                <a:moveTo>
                  <a:pt x="57912" y="742188"/>
                </a:moveTo>
                <a:lnTo>
                  <a:pt x="0" y="742188"/>
                </a:lnTo>
              </a:path>
              <a:path w="58419" h="3710304">
                <a:moveTo>
                  <a:pt x="5791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387863" y="3460506"/>
            <a:ext cx="321310" cy="187833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00" spc="-315" dirty="0">
                <a:latin typeface="Arial"/>
                <a:cs typeface="Arial"/>
              </a:rPr>
              <a:t>40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315" dirty="0"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Arial"/>
              <a:cs typeface="Arial"/>
            </a:endParaRPr>
          </a:p>
          <a:p>
            <a:pPr marL="147320">
              <a:lnSpc>
                <a:spcPct val="100000"/>
              </a:lnSpc>
            </a:pPr>
            <a:r>
              <a:rPr sz="2400" spc="-75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87863" y="2718317"/>
            <a:ext cx="308610" cy="3943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00" spc="-315" dirty="0">
                <a:latin typeface="Arial"/>
                <a:cs typeface="Arial"/>
              </a:rPr>
              <a:t>60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87863" y="1976894"/>
            <a:ext cx="308610" cy="3943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00" spc="-315" dirty="0">
                <a:latin typeface="Arial"/>
                <a:cs typeface="Arial"/>
              </a:rPr>
              <a:t>80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52996" y="1234704"/>
            <a:ext cx="443230" cy="3943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00" spc="-315" dirty="0">
                <a:latin typeface="Arial"/>
                <a:cs typeface="Arial"/>
              </a:rPr>
              <a:t>100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65554" y="5190744"/>
            <a:ext cx="5179060" cy="77470"/>
          </a:xfrm>
          <a:custGeom>
            <a:avLst/>
            <a:gdLst/>
            <a:ahLst/>
            <a:cxnLst/>
            <a:rect l="l" t="t" r="r" b="b"/>
            <a:pathLst>
              <a:path w="5179059" h="77470">
                <a:moveTo>
                  <a:pt x="0" y="0"/>
                </a:moveTo>
                <a:lnTo>
                  <a:pt x="5178551" y="0"/>
                </a:lnTo>
              </a:path>
              <a:path w="5179059" h="77470">
                <a:moveTo>
                  <a:pt x="0" y="0"/>
                </a:moveTo>
                <a:lnTo>
                  <a:pt x="0" y="76962"/>
                </a:lnTo>
              </a:path>
              <a:path w="5179059" h="77470">
                <a:moveTo>
                  <a:pt x="2599181" y="0"/>
                </a:moveTo>
                <a:lnTo>
                  <a:pt x="2599181" y="76962"/>
                </a:lnTo>
              </a:path>
              <a:path w="5179059" h="77470">
                <a:moveTo>
                  <a:pt x="5178551" y="0"/>
                </a:moveTo>
                <a:lnTo>
                  <a:pt x="5178551" y="769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177288" y="5304994"/>
            <a:ext cx="1809114" cy="3632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00" spc="-265" dirty="0">
                <a:latin typeface="Arial"/>
                <a:cs typeface="Arial"/>
              </a:rPr>
              <a:t>Standard</a:t>
            </a:r>
            <a:r>
              <a:rPr sz="2200" spc="-375" dirty="0">
                <a:latin typeface="Arial"/>
                <a:cs typeface="Arial"/>
              </a:rPr>
              <a:t> </a:t>
            </a:r>
            <a:r>
              <a:rPr sz="2200" spc="-285" dirty="0">
                <a:latin typeface="Arial"/>
                <a:cs typeface="Arial"/>
              </a:rPr>
              <a:t>Condition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02371" y="5304994"/>
            <a:ext cx="2136140" cy="3632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00" spc="-570" dirty="0">
                <a:latin typeface="Arial"/>
                <a:cs typeface="Arial"/>
              </a:rPr>
              <a:t>E</a:t>
            </a:r>
            <a:r>
              <a:rPr sz="2200" spc="-195" dirty="0">
                <a:latin typeface="Arial"/>
                <a:cs typeface="Arial"/>
              </a:rPr>
              <a:t>x</a:t>
            </a:r>
            <a:r>
              <a:rPr sz="2200" spc="-330" dirty="0">
                <a:latin typeface="Arial"/>
                <a:cs typeface="Arial"/>
              </a:rPr>
              <a:t>p</a:t>
            </a:r>
            <a:r>
              <a:rPr sz="2200" spc="-325" dirty="0">
                <a:latin typeface="Arial"/>
                <a:cs typeface="Arial"/>
              </a:rPr>
              <a:t>e</a:t>
            </a:r>
            <a:r>
              <a:rPr sz="2200" spc="-155" dirty="0">
                <a:latin typeface="Arial"/>
                <a:cs typeface="Arial"/>
              </a:rPr>
              <a:t>r</a:t>
            </a:r>
            <a:r>
              <a:rPr sz="2200" spc="-235" dirty="0">
                <a:latin typeface="Arial"/>
                <a:cs typeface="Arial"/>
              </a:rPr>
              <a:t>i</a:t>
            </a:r>
            <a:r>
              <a:rPr sz="2200" spc="-615" dirty="0">
                <a:latin typeface="Arial"/>
                <a:cs typeface="Arial"/>
              </a:rPr>
              <a:t>m</a:t>
            </a:r>
            <a:r>
              <a:rPr sz="2200" spc="-325" dirty="0">
                <a:latin typeface="Arial"/>
                <a:cs typeface="Arial"/>
              </a:rPr>
              <a:t>e</a:t>
            </a:r>
            <a:r>
              <a:rPr sz="2200" spc="-330" dirty="0">
                <a:latin typeface="Arial"/>
                <a:cs typeface="Arial"/>
              </a:rPr>
              <a:t>n</a:t>
            </a:r>
            <a:r>
              <a:rPr sz="2200" spc="-190" dirty="0">
                <a:latin typeface="Arial"/>
                <a:cs typeface="Arial"/>
              </a:rPr>
              <a:t>t</a:t>
            </a:r>
            <a:r>
              <a:rPr sz="2200" spc="-325" dirty="0">
                <a:latin typeface="Arial"/>
                <a:cs typeface="Arial"/>
              </a:rPr>
              <a:t>a</a:t>
            </a:r>
            <a:r>
              <a:rPr sz="2200" spc="-55" dirty="0">
                <a:latin typeface="Arial"/>
                <a:cs typeface="Arial"/>
              </a:rPr>
              <a:t>l</a:t>
            </a:r>
            <a:r>
              <a:rPr sz="2200" spc="-220" dirty="0">
                <a:latin typeface="Arial"/>
                <a:cs typeface="Arial"/>
              </a:rPr>
              <a:t> </a:t>
            </a:r>
            <a:r>
              <a:rPr sz="2200" spc="-285" dirty="0">
                <a:latin typeface="Arial"/>
                <a:cs typeface="Arial"/>
              </a:rPr>
              <a:t>Condition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14754" y="6352301"/>
            <a:ext cx="6042025" cy="3943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00" b="1" spc="-580" dirty="0">
                <a:latin typeface="Arial"/>
                <a:cs typeface="Arial"/>
              </a:rPr>
              <a:t>F</a:t>
            </a:r>
            <a:r>
              <a:rPr sz="2400" b="1" spc="-260" dirty="0">
                <a:latin typeface="Arial"/>
                <a:cs typeface="Arial"/>
              </a:rPr>
              <a:t>i</a:t>
            </a:r>
            <a:r>
              <a:rPr sz="2400" b="1" spc="-420" dirty="0">
                <a:latin typeface="Arial"/>
                <a:cs typeface="Arial"/>
              </a:rPr>
              <a:t>gu</a:t>
            </a:r>
            <a:r>
              <a:rPr sz="2400" b="1" spc="-200" dirty="0">
                <a:latin typeface="Arial"/>
                <a:cs typeface="Arial"/>
              </a:rPr>
              <a:t>r</a:t>
            </a:r>
            <a:r>
              <a:rPr sz="2400" b="1" spc="-65" dirty="0">
                <a:latin typeface="Arial"/>
                <a:cs typeface="Arial"/>
              </a:rPr>
              <a:t>e</a:t>
            </a:r>
            <a:r>
              <a:rPr sz="2400" b="1" spc="-390" dirty="0">
                <a:latin typeface="Arial"/>
                <a:cs typeface="Arial"/>
              </a:rPr>
              <a:t> </a:t>
            </a:r>
            <a:r>
              <a:rPr sz="2400" b="1" spc="-175" dirty="0">
                <a:latin typeface="Arial"/>
                <a:cs typeface="Arial"/>
              </a:rPr>
              <a:t>1:</a:t>
            </a:r>
            <a:r>
              <a:rPr sz="2400" b="1" spc="-500" dirty="0">
                <a:latin typeface="Arial"/>
                <a:cs typeface="Arial"/>
              </a:rPr>
              <a:t> </a:t>
            </a:r>
            <a:r>
              <a:rPr sz="2400" b="1" spc="-275" dirty="0">
                <a:latin typeface="Arial"/>
                <a:cs typeface="Arial"/>
              </a:rPr>
              <a:t>Percetage</a:t>
            </a:r>
            <a:r>
              <a:rPr sz="2400" b="1" spc="-385" dirty="0">
                <a:latin typeface="Arial"/>
                <a:cs typeface="Arial"/>
              </a:rPr>
              <a:t> </a:t>
            </a:r>
            <a:r>
              <a:rPr sz="2400" b="1" spc="-525" dirty="0">
                <a:latin typeface="Arial"/>
                <a:cs typeface="Arial"/>
              </a:rPr>
              <a:t>U</a:t>
            </a:r>
            <a:r>
              <a:rPr sz="2400" b="1" spc="-285" dirty="0">
                <a:latin typeface="Arial"/>
                <a:cs typeface="Arial"/>
              </a:rPr>
              <a:t>s</a:t>
            </a:r>
            <a:r>
              <a:rPr sz="2400" b="1" spc="-265" dirty="0">
                <a:latin typeface="Arial"/>
                <a:cs typeface="Arial"/>
              </a:rPr>
              <a:t>i</a:t>
            </a:r>
            <a:r>
              <a:rPr sz="2400" b="1" spc="-420" dirty="0">
                <a:latin typeface="Arial"/>
                <a:cs typeface="Arial"/>
              </a:rPr>
              <a:t>n</a:t>
            </a:r>
            <a:r>
              <a:rPr sz="2400" b="1" spc="60" dirty="0">
                <a:latin typeface="Arial"/>
                <a:cs typeface="Arial"/>
              </a:rPr>
              <a:t>g</a:t>
            </a:r>
            <a:r>
              <a:rPr sz="2400" b="1" spc="-525" dirty="0">
                <a:latin typeface="Arial"/>
                <a:cs typeface="Arial"/>
              </a:rPr>
              <a:t>D</a:t>
            </a:r>
            <a:r>
              <a:rPr sz="2400" b="1" spc="-204" dirty="0">
                <a:latin typeface="Arial"/>
                <a:cs typeface="Arial"/>
              </a:rPr>
              <a:t>r</a:t>
            </a:r>
            <a:r>
              <a:rPr sz="2400" b="1" spc="-420" dirty="0">
                <a:latin typeface="Arial"/>
                <a:cs typeface="Arial"/>
              </a:rPr>
              <a:t>ug</a:t>
            </a:r>
            <a:r>
              <a:rPr sz="2400" b="1" spc="-65" dirty="0">
                <a:latin typeface="Arial"/>
                <a:cs typeface="Arial"/>
              </a:rPr>
              <a:t>s</a:t>
            </a:r>
            <a:r>
              <a:rPr sz="2400" b="1" spc="-380" dirty="0">
                <a:latin typeface="Arial"/>
                <a:cs typeface="Arial"/>
              </a:rPr>
              <a:t> </a:t>
            </a:r>
            <a:r>
              <a:rPr sz="2400" b="1" spc="-175" dirty="0">
                <a:latin typeface="Arial"/>
                <a:cs typeface="Arial"/>
              </a:rPr>
              <a:t>at</a:t>
            </a:r>
            <a:r>
              <a:rPr sz="2400" b="1" spc="-330" dirty="0">
                <a:latin typeface="Arial"/>
                <a:cs typeface="Arial"/>
              </a:rPr>
              <a:t> </a:t>
            </a:r>
            <a:r>
              <a:rPr sz="2400" b="1" spc="-254" dirty="0">
                <a:latin typeface="Arial"/>
                <a:cs typeface="Arial"/>
              </a:rPr>
              <a:t>intake</a:t>
            </a:r>
            <a:r>
              <a:rPr sz="2400" b="1" spc="-390" dirty="0">
                <a:latin typeface="Arial"/>
                <a:cs typeface="Arial"/>
              </a:rPr>
              <a:t> </a:t>
            </a:r>
            <a:r>
              <a:rPr sz="2400" b="1" spc="-290" dirty="0">
                <a:latin typeface="Arial"/>
                <a:cs typeface="Arial"/>
              </a:rPr>
              <a:t>a</a:t>
            </a:r>
            <a:r>
              <a:rPr sz="2400" b="1" spc="-425" dirty="0">
                <a:latin typeface="Arial"/>
                <a:cs typeface="Arial"/>
              </a:rPr>
              <a:t>n</a:t>
            </a:r>
            <a:r>
              <a:rPr sz="2400" b="1" spc="55" dirty="0">
                <a:latin typeface="Arial"/>
                <a:cs typeface="Arial"/>
              </a:rPr>
              <a:t>d</a:t>
            </a:r>
            <a:r>
              <a:rPr sz="2400" b="1" spc="-585" dirty="0">
                <a:latin typeface="Arial"/>
                <a:cs typeface="Arial"/>
              </a:rPr>
              <a:t>F</a:t>
            </a:r>
            <a:r>
              <a:rPr sz="2400" b="1" spc="-425" dirty="0">
                <a:latin typeface="Arial"/>
                <a:cs typeface="Arial"/>
              </a:rPr>
              <a:t>o</a:t>
            </a:r>
            <a:r>
              <a:rPr sz="2400" b="1" spc="-265" dirty="0">
                <a:latin typeface="Arial"/>
                <a:cs typeface="Arial"/>
              </a:rPr>
              <a:t>l</a:t>
            </a:r>
            <a:r>
              <a:rPr sz="2400" b="1" spc="-270" dirty="0">
                <a:latin typeface="Arial"/>
                <a:cs typeface="Arial"/>
              </a:rPr>
              <a:t>l</a:t>
            </a:r>
            <a:r>
              <a:rPr sz="2400" b="1" spc="-425" dirty="0">
                <a:latin typeface="Arial"/>
                <a:cs typeface="Arial"/>
              </a:rPr>
              <a:t>o</a:t>
            </a:r>
            <a:r>
              <a:rPr sz="2400" b="1" spc="-340" dirty="0">
                <a:latin typeface="Arial"/>
                <a:cs typeface="Arial"/>
              </a:rPr>
              <a:t>w</a:t>
            </a:r>
            <a:r>
              <a:rPr sz="2400" b="1" spc="-425" dirty="0">
                <a:latin typeface="Arial"/>
                <a:cs typeface="Arial"/>
              </a:rPr>
              <a:t>up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7779253" y="2057398"/>
            <a:ext cx="158115" cy="714375"/>
            <a:chOff x="7779253" y="2057398"/>
            <a:chExt cx="158115" cy="714375"/>
          </a:xfrm>
        </p:grpSpPr>
        <p:sp>
          <p:nvSpPr>
            <p:cNvPr id="43" name="object 43"/>
            <p:cNvSpPr/>
            <p:nvPr/>
          </p:nvSpPr>
          <p:spPr>
            <a:xfrm>
              <a:off x="7790683" y="2068828"/>
              <a:ext cx="135255" cy="179070"/>
            </a:xfrm>
            <a:custGeom>
              <a:avLst/>
              <a:gdLst/>
              <a:ahLst/>
              <a:cxnLst/>
              <a:rect l="l" t="t" r="r" b="b"/>
              <a:pathLst>
                <a:path w="135254" h="179069">
                  <a:moveTo>
                    <a:pt x="134875" y="179069"/>
                  </a:moveTo>
                  <a:lnTo>
                    <a:pt x="0" y="179069"/>
                  </a:lnTo>
                  <a:lnTo>
                    <a:pt x="0" y="0"/>
                  </a:lnTo>
                  <a:lnTo>
                    <a:pt x="134875" y="0"/>
                  </a:lnTo>
                  <a:lnTo>
                    <a:pt x="134875" y="179069"/>
                  </a:lnTo>
                  <a:close/>
                </a:path>
              </a:pathLst>
            </a:custGeom>
            <a:solidFill>
              <a:srgbClr val="9A9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790683" y="2068828"/>
              <a:ext cx="135255" cy="179070"/>
            </a:xfrm>
            <a:custGeom>
              <a:avLst/>
              <a:gdLst/>
              <a:ahLst/>
              <a:cxnLst/>
              <a:rect l="l" t="t" r="r" b="b"/>
              <a:pathLst>
                <a:path w="135254" h="179069">
                  <a:moveTo>
                    <a:pt x="0" y="0"/>
                  </a:moveTo>
                  <a:lnTo>
                    <a:pt x="134875" y="0"/>
                  </a:lnTo>
                  <a:lnTo>
                    <a:pt x="134875" y="179069"/>
                  </a:lnTo>
                  <a:lnTo>
                    <a:pt x="0" y="179069"/>
                  </a:lnTo>
                  <a:lnTo>
                    <a:pt x="0" y="0"/>
                  </a:lnTo>
                  <a:close/>
                </a:path>
              </a:pathLst>
            </a:custGeom>
            <a:ln w="21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790683" y="2580895"/>
              <a:ext cx="135255" cy="179070"/>
            </a:xfrm>
            <a:custGeom>
              <a:avLst/>
              <a:gdLst/>
              <a:ahLst/>
              <a:cxnLst/>
              <a:rect l="l" t="t" r="r" b="b"/>
              <a:pathLst>
                <a:path w="135254" h="179069">
                  <a:moveTo>
                    <a:pt x="134875" y="179069"/>
                  </a:moveTo>
                  <a:lnTo>
                    <a:pt x="0" y="179069"/>
                  </a:lnTo>
                  <a:lnTo>
                    <a:pt x="0" y="0"/>
                  </a:lnTo>
                  <a:lnTo>
                    <a:pt x="134875" y="0"/>
                  </a:lnTo>
                  <a:lnTo>
                    <a:pt x="134875" y="179069"/>
                  </a:lnTo>
                  <a:close/>
                </a:path>
              </a:pathLst>
            </a:custGeom>
            <a:solidFill>
              <a:srgbClr val="9A33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790683" y="2580895"/>
              <a:ext cx="135255" cy="179070"/>
            </a:xfrm>
            <a:custGeom>
              <a:avLst/>
              <a:gdLst/>
              <a:ahLst/>
              <a:cxnLst/>
              <a:rect l="l" t="t" r="r" b="b"/>
              <a:pathLst>
                <a:path w="135254" h="179069">
                  <a:moveTo>
                    <a:pt x="0" y="0"/>
                  </a:moveTo>
                  <a:lnTo>
                    <a:pt x="134875" y="0"/>
                  </a:lnTo>
                  <a:lnTo>
                    <a:pt x="134875" y="179069"/>
                  </a:lnTo>
                  <a:lnTo>
                    <a:pt x="0" y="179069"/>
                  </a:lnTo>
                  <a:lnTo>
                    <a:pt x="0" y="0"/>
                  </a:lnTo>
                  <a:close/>
                </a:path>
              </a:pathLst>
            </a:custGeom>
            <a:ln w="21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7989823" y="1781502"/>
            <a:ext cx="1014094" cy="1049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95"/>
              </a:spcBef>
            </a:pPr>
            <a:r>
              <a:rPr sz="2400" spc="-75" dirty="0">
                <a:latin typeface="Arial"/>
                <a:cs typeface="Arial"/>
              </a:rPr>
              <a:t>Intake </a:t>
            </a:r>
            <a:r>
              <a:rPr sz="2400" spc="-240" dirty="0">
                <a:latin typeface="Arial"/>
                <a:cs typeface="Arial"/>
              </a:rPr>
              <a:t>Followup</a:t>
            </a:r>
            <a:endParaRPr sz="24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3212" y="584454"/>
            <a:ext cx="8931910" cy="6296025"/>
          </a:xfrm>
          <a:custGeom>
            <a:avLst/>
            <a:gdLst/>
            <a:ahLst/>
            <a:cxnLst/>
            <a:rect l="l" t="t" r="r" b="b"/>
            <a:pathLst>
              <a:path w="8931910" h="6296025">
                <a:moveTo>
                  <a:pt x="0" y="6295644"/>
                </a:moveTo>
                <a:lnTo>
                  <a:pt x="0" y="0"/>
                </a:lnTo>
                <a:lnTo>
                  <a:pt x="8931402" y="0"/>
                </a:lnTo>
                <a:lnTo>
                  <a:pt x="8931402" y="6295644"/>
                </a:lnTo>
                <a:lnTo>
                  <a:pt x="0" y="629564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838200"/>
            <a:ext cx="8077200" cy="1676400"/>
          </a:xfrm>
          <a:prstGeom prst="rect">
            <a:avLst/>
          </a:prstGeom>
          <a:solidFill>
            <a:srgbClr val="FFCC66"/>
          </a:solidFill>
        </p:spPr>
        <p:txBody>
          <a:bodyPr vert="horz" wrap="square" lIns="0" tIns="20320" rIns="0" bIns="0" rtlCol="0">
            <a:spAutoFit/>
          </a:bodyPr>
          <a:lstStyle/>
          <a:p>
            <a:pPr marL="1075690" marR="1068705" indent="1351915">
              <a:lnSpc>
                <a:spcPts val="6470"/>
              </a:lnSpc>
              <a:spcBef>
                <a:spcPts val="160"/>
              </a:spcBef>
              <a:tabLst>
                <a:tab pos="5076190" algn="l"/>
              </a:tabLst>
            </a:pPr>
            <a:r>
              <a:rPr sz="5400" spc="-10" dirty="0"/>
              <a:t>Critique</a:t>
            </a:r>
            <a:r>
              <a:rPr sz="5400" dirty="0"/>
              <a:t>	</a:t>
            </a:r>
            <a:r>
              <a:rPr sz="5400" spc="-25" dirty="0"/>
              <a:t>of </a:t>
            </a:r>
            <a:r>
              <a:rPr sz="5400" dirty="0"/>
              <a:t>Western </a:t>
            </a:r>
            <a:r>
              <a:rPr sz="5400" spc="-10" dirty="0"/>
              <a:t>Psychology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1679701" y="2333512"/>
            <a:ext cx="5901055" cy="4970145"/>
          </a:xfrm>
          <a:prstGeom prst="rect">
            <a:avLst/>
          </a:prstGeom>
        </p:spPr>
        <p:txBody>
          <a:bodyPr vert="horz" wrap="square" lIns="0" tIns="288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70"/>
              </a:spcBef>
            </a:pPr>
            <a:r>
              <a:rPr sz="3600" dirty="0">
                <a:latin typeface="Times New Roman"/>
                <a:cs typeface="Times New Roman"/>
              </a:rPr>
              <a:t>•It </a:t>
            </a:r>
            <a:r>
              <a:rPr sz="3600" spc="-10" dirty="0">
                <a:latin typeface="Times New Roman"/>
                <a:cs typeface="Times New Roman"/>
              </a:rPr>
              <a:t>methods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70"/>
              </a:spcBef>
            </a:pPr>
            <a:r>
              <a:rPr sz="3600" dirty="0">
                <a:latin typeface="Times New Roman"/>
                <a:cs typeface="Times New Roman"/>
              </a:rPr>
              <a:t>•Its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samples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70"/>
              </a:spcBef>
            </a:pPr>
            <a:r>
              <a:rPr sz="3600" dirty="0">
                <a:latin typeface="Times New Roman"/>
                <a:cs typeface="Times New Roman"/>
              </a:rPr>
              <a:t>•Its choice of research </a:t>
            </a:r>
            <a:r>
              <a:rPr sz="3600" spc="-10" dirty="0">
                <a:latin typeface="Times New Roman"/>
                <a:cs typeface="Times New Roman"/>
              </a:rPr>
              <a:t>problems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65"/>
              </a:spcBef>
            </a:pPr>
            <a:r>
              <a:rPr sz="3600" dirty="0">
                <a:latin typeface="Times New Roman"/>
                <a:cs typeface="Times New Roman"/>
              </a:rPr>
              <a:t>•Its </a:t>
            </a:r>
            <a:r>
              <a:rPr sz="3600" spc="-10" dirty="0">
                <a:latin typeface="Times New Roman"/>
                <a:cs typeface="Times New Roman"/>
              </a:rPr>
              <a:t>evaluations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65"/>
              </a:spcBef>
            </a:pPr>
            <a:r>
              <a:rPr sz="3600" dirty="0">
                <a:latin typeface="Times New Roman"/>
                <a:cs typeface="Times New Roman"/>
              </a:rPr>
              <a:t>•Its culturally myopic </a:t>
            </a:r>
            <a:r>
              <a:rPr sz="3600" spc="-10" dirty="0">
                <a:latin typeface="Times New Roman"/>
                <a:cs typeface="Times New Roman"/>
              </a:rPr>
              <a:t>theories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sz="3600" dirty="0">
                <a:latin typeface="Times New Roman"/>
                <a:cs typeface="Times New Roman"/>
              </a:rPr>
              <a:t>•Its de-</a:t>
            </a:r>
            <a:r>
              <a:rPr sz="3600" spc="-10" dirty="0">
                <a:latin typeface="Times New Roman"/>
                <a:cs typeface="Times New Roman"/>
              </a:rPr>
              <a:t>spiritualization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4651" y="3152648"/>
            <a:ext cx="285051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" marR="5080" indent="-15875">
              <a:lnSpc>
                <a:spcPct val="100000"/>
              </a:lnSpc>
              <a:spcBef>
                <a:spcPts val="95"/>
              </a:spcBef>
            </a:pPr>
            <a:r>
              <a:rPr sz="4400" b="0" spc="-10" dirty="0">
                <a:latin typeface="Times New Roman"/>
                <a:cs typeface="Times New Roman"/>
              </a:rPr>
              <a:t>Competency Implications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pc="-10" dirty="0"/>
              <a:t>AWARENESS</a:t>
            </a:r>
          </a:p>
          <a:p>
            <a:pPr marL="12700" marR="745490">
              <a:lnSpc>
                <a:spcPct val="100000"/>
              </a:lnSpc>
              <a:spcBef>
                <a:spcPts val="1090"/>
              </a:spcBef>
            </a:pPr>
            <a:r>
              <a:rPr b="0" u="none" dirty="0">
                <a:latin typeface="Times New Roman"/>
                <a:cs typeface="Times New Roman"/>
              </a:rPr>
              <a:t>•Therapists must be cognizant of his or her own personal biases </a:t>
            </a:r>
            <a:r>
              <a:rPr b="0" u="none" spc="-25" dirty="0">
                <a:latin typeface="Times New Roman"/>
                <a:cs typeface="Times New Roman"/>
              </a:rPr>
              <a:t>and </a:t>
            </a:r>
            <a:r>
              <a:rPr b="0" u="none" dirty="0">
                <a:latin typeface="Times New Roman"/>
                <a:cs typeface="Times New Roman"/>
              </a:rPr>
              <a:t>assumptions about African-descent </a:t>
            </a:r>
            <a:r>
              <a:rPr b="0" u="none" spc="-10" dirty="0">
                <a:latin typeface="Times New Roman"/>
                <a:cs typeface="Times New Roman"/>
              </a:rPr>
              <a:t>people.</a:t>
            </a:r>
          </a:p>
          <a:p>
            <a:pPr marL="12700" marR="48895">
              <a:lnSpc>
                <a:spcPct val="100000"/>
              </a:lnSpc>
              <a:spcBef>
                <a:spcPts val="1095"/>
              </a:spcBef>
            </a:pPr>
            <a:r>
              <a:rPr b="0" u="none" dirty="0">
                <a:latin typeface="Times New Roman"/>
                <a:cs typeface="Times New Roman"/>
              </a:rPr>
              <a:t>•Therapist must be aware of how they have been impacted by the </a:t>
            </a:r>
            <a:r>
              <a:rPr b="0" u="none" spc="-10" dirty="0">
                <a:latin typeface="Times New Roman"/>
                <a:cs typeface="Times New Roman"/>
              </a:rPr>
              <a:t>MAAFA, </a:t>
            </a:r>
            <a:r>
              <a:rPr b="0" u="none" dirty="0">
                <a:latin typeface="Times New Roman"/>
                <a:cs typeface="Times New Roman"/>
              </a:rPr>
              <a:t>a</a:t>
            </a:r>
            <a:r>
              <a:rPr b="0" u="none" spc="-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great disaster</a:t>
            </a:r>
            <a:r>
              <a:rPr b="0" u="none" spc="-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of death and</a:t>
            </a:r>
            <a:r>
              <a:rPr b="0" u="none" spc="-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destruction beyond</a:t>
            </a:r>
            <a:r>
              <a:rPr b="0" u="none" spc="-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human comprehension </a:t>
            </a:r>
            <a:r>
              <a:rPr b="0" u="none" spc="-25" dirty="0">
                <a:latin typeface="Times New Roman"/>
                <a:cs typeface="Times New Roman"/>
              </a:rPr>
              <a:t>and </a:t>
            </a:r>
            <a:r>
              <a:rPr b="0" u="none" dirty="0">
                <a:latin typeface="Times New Roman"/>
                <a:cs typeface="Times New Roman"/>
              </a:rPr>
              <a:t>convention.</a:t>
            </a:r>
            <a:r>
              <a:rPr b="0" u="none" spc="42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The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chief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feature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is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the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denial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of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the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humanity</a:t>
            </a:r>
            <a:r>
              <a:rPr b="0" u="none" spc="-1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of</a:t>
            </a:r>
            <a:r>
              <a:rPr b="0" u="none" spc="-10" dirty="0">
                <a:latin typeface="Times New Roman"/>
                <a:cs typeface="Times New Roman"/>
              </a:rPr>
              <a:t> African </a:t>
            </a:r>
            <a:r>
              <a:rPr b="0" u="none" dirty="0">
                <a:latin typeface="Times New Roman"/>
                <a:cs typeface="Times New Roman"/>
              </a:rPr>
              <a:t>people (Ani, 1994) and how the residuals from those experiences </a:t>
            </a:r>
            <a:r>
              <a:rPr b="0" u="none" spc="-10" dirty="0">
                <a:latin typeface="Times New Roman"/>
                <a:cs typeface="Times New Roman"/>
              </a:rPr>
              <a:t>impact </a:t>
            </a:r>
            <a:r>
              <a:rPr b="0" u="none" dirty="0">
                <a:latin typeface="Times New Roman"/>
                <a:cs typeface="Times New Roman"/>
              </a:rPr>
              <a:t>their </a:t>
            </a:r>
            <a:r>
              <a:rPr b="0" u="none" spc="-10" dirty="0">
                <a:latin typeface="Times New Roman"/>
                <a:cs typeface="Times New Roman"/>
              </a:rPr>
              <a:t>lives.</a:t>
            </a: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b="0" u="none" dirty="0">
                <a:latin typeface="Times New Roman"/>
                <a:cs typeface="Times New Roman"/>
              </a:rPr>
              <a:t>•Therapist must be aware of his or her own role as </a:t>
            </a:r>
            <a:r>
              <a:rPr b="0" u="none" spc="-10" dirty="0">
                <a:latin typeface="Times New Roman"/>
                <a:cs typeface="Times New Roman"/>
              </a:rPr>
              <a:t>“healers”.</a:t>
            </a:r>
          </a:p>
          <a:p>
            <a:pPr marL="12700" marR="5080">
              <a:lnSpc>
                <a:spcPct val="100000"/>
              </a:lnSpc>
              <a:spcBef>
                <a:spcPts val="1090"/>
              </a:spcBef>
            </a:pPr>
            <a:r>
              <a:rPr b="0" u="none" dirty="0">
                <a:latin typeface="Times New Roman"/>
                <a:cs typeface="Times New Roman"/>
              </a:rPr>
              <a:t>•Therapist must have access to his or her own historical memories about </a:t>
            </a:r>
            <a:r>
              <a:rPr b="0" u="none" spc="-25" dirty="0">
                <a:latin typeface="Times New Roman"/>
                <a:cs typeface="Times New Roman"/>
              </a:rPr>
              <a:t>the </a:t>
            </a:r>
            <a:r>
              <a:rPr b="0" u="none" dirty="0">
                <a:latin typeface="Times New Roman"/>
                <a:cs typeface="Times New Roman"/>
              </a:rPr>
              <a:t>majesty</a:t>
            </a:r>
            <a:r>
              <a:rPr b="0" u="none" spc="-3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of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African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life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and</a:t>
            </a:r>
            <a:r>
              <a:rPr b="0" u="none" spc="-2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culture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as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well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as</a:t>
            </a:r>
            <a:r>
              <a:rPr b="0" u="none" spc="-2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the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pain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and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tragedy</a:t>
            </a:r>
            <a:r>
              <a:rPr b="0" u="none" spc="-15" dirty="0">
                <a:latin typeface="Times New Roman"/>
                <a:cs typeface="Times New Roman"/>
              </a:rPr>
              <a:t> </a:t>
            </a:r>
            <a:r>
              <a:rPr b="0" u="none" spc="-25" dirty="0">
                <a:latin typeface="Times New Roman"/>
                <a:cs typeface="Times New Roman"/>
              </a:rPr>
              <a:t>of </a:t>
            </a:r>
            <a:r>
              <a:rPr b="0" u="none" dirty="0">
                <a:latin typeface="Times New Roman"/>
                <a:cs typeface="Times New Roman"/>
              </a:rPr>
              <a:t>historical and contemporary Black </a:t>
            </a:r>
            <a:r>
              <a:rPr b="0" u="none" spc="-10" dirty="0">
                <a:latin typeface="Times New Roman"/>
                <a:cs typeface="Times New Roman"/>
              </a:rPr>
              <a:t>suffering.</a:t>
            </a:r>
          </a:p>
          <a:p>
            <a:pPr marL="12700" marR="272415">
              <a:lnSpc>
                <a:spcPct val="100000"/>
              </a:lnSpc>
              <a:spcBef>
                <a:spcPts val="1090"/>
              </a:spcBef>
            </a:pPr>
            <a:r>
              <a:rPr b="0" u="none" dirty="0">
                <a:latin typeface="Times New Roman"/>
                <a:cs typeface="Times New Roman"/>
              </a:rPr>
              <a:t>•Therapist must be aware of how people and elements in the universe </a:t>
            </a:r>
            <a:r>
              <a:rPr b="0" u="none" spc="-25" dirty="0">
                <a:latin typeface="Times New Roman"/>
                <a:cs typeface="Times New Roman"/>
              </a:rPr>
              <a:t>are </a:t>
            </a:r>
            <a:r>
              <a:rPr b="0" u="none" spc="-10" dirty="0">
                <a:latin typeface="Times New Roman"/>
                <a:cs typeface="Times New Roman"/>
              </a:rPr>
              <a:t>interconnected.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93239" y="1012952"/>
            <a:ext cx="6548120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sz="2400" dirty="0"/>
              <a:t>AFRICAN-AMERICAN </a:t>
            </a:r>
            <a:r>
              <a:rPr sz="2400" spc="-10" dirty="0"/>
              <a:t>PSYCHOLOGY</a:t>
            </a:r>
            <a:endParaRPr sz="2400"/>
          </a:p>
          <a:p>
            <a:pPr algn="ctr">
              <a:lnSpc>
                <a:spcPts val="2875"/>
              </a:lnSpc>
              <a:tabLst>
                <a:tab pos="4702810" algn="l"/>
              </a:tabLst>
            </a:pPr>
            <a:r>
              <a:rPr sz="2400" dirty="0"/>
              <a:t>Proposed</a:t>
            </a:r>
            <a:r>
              <a:rPr sz="2400" spc="-40" dirty="0"/>
              <a:t> </a:t>
            </a:r>
            <a:r>
              <a:rPr sz="2400" dirty="0"/>
              <a:t>Practice</a:t>
            </a:r>
            <a:r>
              <a:rPr sz="2400" spc="-40" dirty="0"/>
              <a:t> </a:t>
            </a:r>
            <a:r>
              <a:rPr sz="2400" spc="-10" dirty="0"/>
              <a:t>Competencies</a:t>
            </a:r>
            <a:r>
              <a:rPr sz="2400" dirty="0"/>
              <a:t>	</a:t>
            </a:r>
            <a:r>
              <a:rPr sz="2400" b="0" dirty="0">
                <a:latin typeface="Times New Roman"/>
                <a:cs typeface="Times New Roman"/>
              </a:rPr>
              <a:t>Parham</a:t>
            </a:r>
            <a:r>
              <a:rPr sz="2400" b="0" spc="-4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Times New Roman"/>
                <a:cs typeface="Times New Roman"/>
              </a:rPr>
              <a:t>(2005)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9701" y="1092200"/>
            <a:ext cx="7445375" cy="51732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AWARENESS</a:t>
            </a:r>
            <a:r>
              <a:rPr sz="1800" b="1" spc="-10" dirty="0">
                <a:latin typeface="Times New Roman"/>
                <a:cs typeface="Times New Roman"/>
              </a:rPr>
              <a:t> (continued)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700" marR="170815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•Therapist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must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have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sense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his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or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her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own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essence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as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spirit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and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be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in</a:t>
            </a:r>
            <a:r>
              <a:rPr sz="1800" b="1" spc="-10" dirty="0">
                <a:latin typeface="Times New Roman"/>
                <a:cs typeface="Times New Roman"/>
              </a:rPr>
              <a:t> touch </a:t>
            </a:r>
            <a:r>
              <a:rPr sz="1800" b="1" dirty="0">
                <a:latin typeface="Times New Roman"/>
                <a:cs typeface="Times New Roman"/>
              </a:rPr>
              <a:t>with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his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or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her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own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spirituality.</a:t>
            </a:r>
            <a:endParaRPr sz="1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b="1" dirty="0">
                <a:latin typeface="Times New Roman"/>
                <a:cs typeface="Times New Roman"/>
              </a:rPr>
              <a:t>•Therapist must have a relationship with the divine force in the </a:t>
            </a:r>
            <a:r>
              <a:rPr sz="1800" b="1" spc="-10" dirty="0">
                <a:latin typeface="Times New Roman"/>
                <a:cs typeface="Times New Roman"/>
              </a:rPr>
              <a:t>universe.</a:t>
            </a:r>
            <a:endParaRPr sz="1800" b="1" dirty="0">
              <a:latin typeface="Times New Roman"/>
              <a:cs typeface="Times New Roman"/>
            </a:endParaRPr>
          </a:p>
          <a:p>
            <a:pPr marL="12700" marR="97155">
              <a:lnSpc>
                <a:spcPct val="100000"/>
              </a:lnSpc>
              <a:spcBef>
                <a:spcPts val="1095"/>
              </a:spcBef>
            </a:pPr>
            <a:r>
              <a:rPr sz="1800" b="1" dirty="0">
                <a:latin typeface="Times New Roman"/>
                <a:cs typeface="Times New Roman"/>
              </a:rPr>
              <a:t>•Therapist must have strong knowledge of himself or herself and </a:t>
            </a:r>
            <a:r>
              <a:rPr sz="1800" b="1" spc="-10" dirty="0">
                <a:latin typeface="Times New Roman"/>
                <a:cs typeface="Times New Roman"/>
              </a:rPr>
              <a:t>provide </a:t>
            </a:r>
            <a:r>
              <a:rPr sz="1800" b="1" dirty="0">
                <a:latin typeface="Times New Roman"/>
                <a:cs typeface="Times New Roman"/>
              </a:rPr>
              <a:t>answers to the three critical questions:</a:t>
            </a:r>
            <a:r>
              <a:rPr sz="1800" b="1" spc="4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Who am I?</a:t>
            </a:r>
            <a:r>
              <a:rPr sz="1800" b="1" spc="4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Am I who I say I am?</a:t>
            </a:r>
            <a:r>
              <a:rPr sz="1800" b="1" spc="4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Am </a:t>
            </a:r>
            <a:r>
              <a:rPr sz="1800" b="1" spc="-50" dirty="0">
                <a:latin typeface="Times New Roman"/>
                <a:cs typeface="Times New Roman"/>
              </a:rPr>
              <a:t>I </a:t>
            </a:r>
            <a:r>
              <a:rPr sz="1800" b="1" dirty="0">
                <a:latin typeface="Times New Roman"/>
                <a:cs typeface="Times New Roman"/>
              </a:rPr>
              <a:t>all I ought to be (Fanon, </a:t>
            </a:r>
            <a:r>
              <a:rPr sz="1800" b="1" spc="-10" dirty="0">
                <a:latin typeface="Times New Roman"/>
                <a:cs typeface="Times New Roman"/>
              </a:rPr>
              <a:t>1996)</a:t>
            </a:r>
            <a:endParaRPr sz="1800" b="1" dirty="0">
              <a:latin typeface="Times New Roman"/>
              <a:cs typeface="Times New Roman"/>
            </a:endParaRPr>
          </a:p>
          <a:p>
            <a:pPr marL="12700" marR="21844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•Therapist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must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have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sense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her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own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ethnic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consciousness,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which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not simply anchored in race (biology), but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 the shared struggle and </a:t>
            </a:r>
            <a:r>
              <a:rPr sz="1800" spc="-10" dirty="0">
                <a:latin typeface="Times New Roman"/>
                <a:cs typeface="Times New Roman"/>
              </a:rPr>
              <a:t>collective </a:t>
            </a:r>
            <a:r>
              <a:rPr sz="1800" dirty="0">
                <a:latin typeface="Times New Roman"/>
                <a:cs typeface="Times New Roman"/>
              </a:rPr>
              <a:t>heritage of African </a:t>
            </a:r>
            <a:r>
              <a:rPr sz="1800" spc="-10" dirty="0">
                <a:latin typeface="Times New Roman"/>
                <a:cs typeface="Times New Roman"/>
              </a:rPr>
              <a:t>people.</a:t>
            </a:r>
            <a:endParaRPr sz="1800" dirty="0">
              <a:latin typeface="Times New Roman"/>
              <a:cs typeface="Times New Roman"/>
            </a:endParaRPr>
          </a:p>
          <a:p>
            <a:pPr marL="12700" marR="551815">
              <a:lnSpc>
                <a:spcPct val="100000"/>
              </a:lnSpc>
              <a:spcBef>
                <a:spcPts val="1100"/>
              </a:spcBef>
            </a:pPr>
            <a:r>
              <a:rPr sz="1800" dirty="0">
                <a:latin typeface="Times New Roman"/>
                <a:cs typeface="Times New Roman"/>
              </a:rPr>
              <a:t>•Therapist must have a vision for African-descent people that embraces </a:t>
            </a:r>
            <a:r>
              <a:rPr sz="1800" spc="-2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transformative possibilities of the human </a:t>
            </a:r>
            <a:r>
              <a:rPr sz="1800" spc="-10" dirty="0">
                <a:latin typeface="Times New Roman"/>
                <a:cs typeface="Times New Roman"/>
              </a:rPr>
              <a:t>spirit.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•Therapist must be aware of how to move from possessing intellect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dispensing wisdom.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1102" y="648716"/>
            <a:ext cx="7684770" cy="621538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KNOWLEDGE</a:t>
            </a:r>
            <a:endParaRPr sz="1800" dirty="0">
              <a:latin typeface="Times New Roman"/>
              <a:cs typeface="Times New Roman"/>
            </a:endParaRPr>
          </a:p>
          <a:p>
            <a:pPr marL="12700" marR="587375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 of African psychology and history in ancient Kemetic, </a:t>
            </a:r>
            <a:r>
              <a:rPr sz="1800" spc="-10" dirty="0">
                <a:latin typeface="Times New Roman"/>
                <a:cs typeface="Times New Roman"/>
              </a:rPr>
              <a:t>historical </a:t>
            </a:r>
            <a:r>
              <a:rPr sz="1800" dirty="0">
                <a:latin typeface="Times New Roman"/>
                <a:cs typeface="Times New Roman"/>
              </a:rPr>
              <a:t>African, and contemporary African-American </a:t>
            </a:r>
            <a:r>
              <a:rPr sz="1800" spc="-10" dirty="0">
                <a:latin typeface="Times New Roman"/>
                <a:cs typeface="Times New Roman"/>
              </a:rPr>
              <a:t>societies.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800" dirty="0">
                <a:latin typeface="Times New Roman"/>
                <a:cs typeface="Times New Roman"/>
              </a:rPr>
              <a:t>•Knowledge of the essential components of an African-centered </a:t>
            </a:r>
            <a:r>
              <a:rPr sz="1800" spc="-10" dirty="0">
                <a:latin typeface="Times New Roman"/>
                <a:cs typeface="Times New Roman"/>
              </a:rPr>
              <a:t>worldview.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latin typeface="Times New Roman"/>
                <a:cs typeface="Times New Roman"/>
              </a:rPr>
              <a:t>•Knowledge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principle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Ma’at.</a:t>
            </a:r>
            <a:endParaRPr sz="1800" dirty="0">
              <a:latin typeface="Times New Roman"/>
              <a:cs typeface="Times New Roman"/>
            </a:endParaRPr>
          </a:p>
          <a:p>
            <a:pPr marL="12700" marR="859790">
              <a:lnSpc>
                <a:spcPct val="100000"/>
              </a:lnSpc>
              <a:spcBef>
                <a:spcPts val="1095"/>
              </a:spcBef>
            </a:pPr>
            <a:r>
              <a:rPr sz="1800" dirty="0">
                <a:latin typeface="Times New Roman"/>
                <a:cs typeface="Times New Roman"/>
              </a:rPr>
              <a:t>•Knowledge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the limitations of traditional Euro-American </a:t>
            </a:r>
            <a:r>
              <a:rPr sz="1800" spc="-10" dirty="0">
                <a:latin typeface="Times New Roman"/>
                <a:cs typeface="Times New Roman"/>
              </a:rPr>
              <a:t>psychological </a:t>
            </a:r>
            <a:r>
              <a:rPr sz="1800" dirty="0">
                <a:latin typeface="Times New Roman"/>
                <a:cs typeface="Times New Roman"/>
              </a:rPr>
              <a:t>perspectives when applied to African-descent </a:t>
            </a:r>
            <a:r>
              <a:rPr sz="1800" spc="-10" dirty="0">
                <a:latin typeface="Times New Roman"/>
                <a:cs typeface="Times New Roman"/>
              </a:rPr>
              <a:t>people.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how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science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been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used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tool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oppression;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principle </a:t>
            </a:r>
            <a:r>
              <a:rPr sz="1800" dirty="0">
                <a:latin typeface="Times New Roman"/>
                <a:cs typeface="Times New Roman"/>
              </a:rPr>
              <a:t>of “Scientific Colonialism"(Nobles, </a:t>
            </a:r>
            <a:r>
              <a:rPr sz="1800" spc="-10" dirty="0">
                <a:latin typeface="Times New Roman"/>
                <a:cs typeface="Times New Roman"/>
              </a:rPr>
              <a:t>1986).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 of the limitations of traditional approaches to </a:t>
            </a:r>
            <a:r>
              <a:rPr sz="1800" spc="-10" dirty="0">
                <a:latin typeface="Times New Roman"/>
                <a:cs typeface="Times New Roman"/>
              </a:rPr>
              <a:t>therapy.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800" dirty="0">
                <a:latin typeface="Times New Roman"/>
                <a:cs typeface="Times New Roman"/>
              </a:rPr>
              <a:t>•Knowledge of the characteristics and dynamics of personality </a:t>
            </a:r>
            <a:r>
              <a:rPr sz="1800" spc="-10" dirty="0">
                <a:latin typeface="Times New Roman"/>
                <a:cs typeface="Times New Roman"/>
              </a:rPr>
              <a:t>development.</a:t>
            </a:r>
            <a:endParaRPr sz="1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latin typeface="Times New Roman"/>
                <a:cs typeface="Times New Roman"/>
              </a:rPr>
              <a:t>•Dimensions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soul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(Akbar,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1994;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Nobles,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1986).</a:t>
            </a:r>
            <a:endParaRPr sz="1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•Dimensions of African character (i.e., </a:t>
            </a:r>
            <a:r>
              <a:rPr sz="1800" spc="-10" dirty="0">
                <a:latin typeface="Times New Roman"/>
                <a:cs typeface="Times New Roman"/>
              </a:rPr>
              <a:t>Ma’at).</a:t>
            </a:r>
            <a:endParaRPr sz="1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95"/>
              </a:spcBef>
            </a:pPr>
            <a:r>
              <a:rPr sz="1800" dirty="0">
                <a:latin typeface="Times New Roman"/>
                <a:cs typeface="Times New Roman"/>
              </a:rPr>
              <a:t>•Models of nigrescence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(i.e., Cross, Thomas, Parham &amp; </a:t>
            </a:r>
            <a:r>
              <a:rPr sz="1800" spc="-10" dirty="0">
                <a:latin typeface="Times New Roman"/>
                <a:cs typeface="Times New Roman"/>
              </a:rPr>
              <a:t>Helms).</a:t>
            </a:r>
            <a:endParaRPr sz="1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latin typeface="Times New Roman"/>
                <a:cs typeface="Times New Roman"/>
              </a:rPr>
              <a:t>•Models of African self-consciousness (Kambon, </a:t>
            </a:r>
            <a:r>
              <a:rPr sz="1800" spc="-10" dirty="0">
                <a:latin typeface="Times New Roman"/>
                <a:cs typeface="Times New Roman"/>
              </a:rPr>
              <a:t>1995).</a:t>
            </a:r>
            <a:endParaRPr sz="1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•Models of optimal psychological functioning </a:t>
            </a:r>
            <a:r>
              <a:rPr sz="1800" spc="-10" dirty="0">
                <a:latin typeface="Times New Roman"/>
                <a:cs typeface="Times New Roman"/>
              </a:rPr>
              <a:t>(Myers)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3494" y="343908"/>
            <a:ext cx="7446645" cy="648652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KNOWLEDGE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(continued)</a:t>
            </a:r>
            <a:endParaRPr sz="1800">
              <a:latin typeface="Times New Roman"/>
              <a:cs typeface="Times New Roman"/>
            </a:endParaRPr>
          </a:p>
          <a:p>
            <a:pPr marL="12700" marR="81280">
              <a:lnSpc>
                <a:spcPct val="100000"/>
              </a:lnSpc>
              <a:spcBef>
                <a:spcPts val="1095"/>
              </a:spcBef>
            </a:pPr>
            <a:r>
              <a:rPr sz="1800" dirty="0">
                <a:latin typeface="Times New Roman"/>
                <a:cs typeface="Times New Roman"/>
              </a:rPr>
              <a:t>•Knowledge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assessment instruments appropriate for use with African-</a:t>
            </a:r>
            <a:r>
              <a:rPr sz="1800" spc="-10" dirty="0">
                <a:latin typeface="Times New Roman"/>
                <a:cs typeface="Times New Roman"/>
              </a:rPr>
              <a:t>descent </a:t>
            </a:r>
            <a:r>
              <a:rPr sz="1800" dirty="0">
                <a:latin typeface="Times New Roman"/>
                <a:cs typeface="Times New Roman"/>
              </a:rPr>
              <a:t>adults, youth, and </a:t>
            </a:r>
            <a:r>
              <a:rPr sz="1800" spc="-10" dirty="0">
                <a:latin typeface="Times New Roman"/>
                <a:cs typeface="Times New Roman"/>
              </a:rPr>
              <a:t>children.</a:t>
            </a:r>
            <a:endParaRPr sz="1800">
              <a:latin typeface="Times New Roman"/>
              <a:cs typeface="Times New Roman"/>
            </a:endParaRPr>
          </a:p>
          <a:p>
            <a:pPr marL="12700" marR="201295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 of the limitations of traditional assessment instruments when </a:t>
            </a:r>
            <a:r>
              <a:rPr sz="1800" spc="-20" dirty="0">
                <a:latin typeface="Times New Roman"/>
                <a:cs typeface="Times New Roman"/>
              </a:rPr>
              <a:t>used </a:t>
            </a:r>
            <a:r>
              <a:rPr sz="1800" dirty="0">
                <a:latin typeface="Times New Roman"/>
                <a:cs typeface="Times New Roman"/>
              </a:rPr>
              <a:t>with African-</a:t>
            </a:r>
            <a:r>
              <a:rPr sz="1800" spc="-10" dirty="0">
                <a:latin typeface="Times New Roman"/>
                <a:cs typeface="Times New Roman"/>
              </a:rPr>
              <a:t>Americans.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 of therapeutic </a:t>
            </a:r>
            <a:r>
              <a:rPr sz="1800" spc="-10" dirty="0">
                <a:latin typeface="Times New Roman"/>
                <a:cs typeface="Times New Roman"/>
              </a:rPr>
              <a:t>rituals.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 of the diagnostic nosologies used to classify disordered behaviors </a:t>
            </a:r>
            <a:r>
              <a:rPr sz="1800" spc="-2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African-</a:t>
            </a:r>
            <a:r>
              <a:rPr sz="1800" spc="-10" dirty="0">
                <a:latin typeface="Times New Roman"/>
                <a:cs typeface="Times New Roman"/>
              </a:rPr>
              <a:t>Americans.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 of the ethical principles germane to treating African-descent </a:t>
            </a:r>
            <a:r>
              <a:rPr sz="1800" spc="-10" dirty="0">
                <a:latin typeface="Times New Roman"/>
                <a:cs typeface="Times New Roman"/>
              </a:rPr>
              <a:t>people.</a:t>
            </a:r>
            <a:endParaRPr sz="1800">
              <a:latin typeface="Times New Roman"/>
              <a:cs typeface="Times New Roman"/>
            </a:endParaRPr>
          </a:p>
          <a:p>
            <a:pPr marL="12700" marR="497840" algn="just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how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traditional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ethical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standards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some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psychological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counseling associations may be culturally inappropriate for African-</a:t>
            </a:r>
            <a:r>
              <a:rPr sz="1800" spc="-10" dirty="0">
                <a:latin typeface="Times New Roman"/>
                <a:cs typeface="Times New Roman"/>
              </a:rPr>
              <a:t>descent people.</a:t>
            </a:r>
            <a:endParaRPr sz="1800">
              <a:latin typeface="Times New Roman"/>
              <a:cs typeface="Times New Roman"/>
            </a:endParaRPr>
          </a:p>
          <a:p>
            <a:pPr marL="12700" marR="558165" algn="just">
              <a:lnSpc>
                <a:spcPct val="100000"/>
              </a:lnSpc>
              <a:spcBef>
                <a:spcPts val="1100"/>
              </a:spcBef>
            </a:pPr>
            <a:r>
              <a:rPr sz="1800" dirty="0">
                <a:latin typeface="Times New Roman"/>
                <a:cs typeface="Times New Roman"/>
              </a:rPr>
              <a:t>•Knowledge of a geopolitical view of African people and their condition </a:t>
            </a:r>
            <a:r>
              <a:rPr sz="1800" spc="-2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America and throughout the </a:t>
            </a:r>
            <a:r>
              <a:rPr sz="1800" spc="-10" dirty="0">
                <a:latin typeface="Times New Roman"/>
                <a:cs typeface="Times New Roman"/>
              </a:rPr>
              <a:t>world.</a:t>
            </a:r>
            <a:endParaRPr sz="1800">
              <a:latin typeface="Times New Roman"/>
              <a:cs typeface="Times New Roman"/>
            </a:endParaRPr>
          </a:p>
          <a:p>
            <a:pPr marL="12700" marR="86995">
              <a:lnSpc>
                <a:spcPct val="100000"/>
              </a:lnSpc>
              <a:spcBef>
                <a:spcPts val="1090"/>
              </a:spcBef>
            </a:pPr>
            <a:r>
              <a:rPr sz="1800" dirty="0">
                <a:latin typeface="Times New Roman"/>
                <a:cs typeface="Times New Roman"/>
              </a:rPr>
              <a:t>•Knowledge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what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racism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White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Supremacy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how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individual, </a:t>
            </a:r>
            <a:r>
              <a:rPr sz="1800" dirty="0">
                <a:latin typeface="Times New Roman"/>
                <a:cs typeface="Times New Roman"/>
              </a:rPr>
              <a:t>institutional, and cultural racism impact the lives of African descent people </a:t>
            </a:r>
            <a:r>
              <a:rPr sz="1800" spc="-10" dirty="0">
                <a:latin typeface="Times New Roman"/>
                <a:cs typeface="Times New Roman"/>
              </a:rPr>
              <a:t>(e.g. </a:t>
            </a:r>
            <a:r>
              <a:rPr sz="1800" dirty="0">
                <a:latin typeface="Times New Roman"/>
                <a:cs typeface="Times New Roman"/>
              </a:rPr>
              <a:t>Ani’s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concept of Maafa; Pierce’s concepts of Extreme mundane stress </a:t>
            </a:r>
            <a:r>
              <a:rPr sz="1800" spc="-50" dirty="0">
                <a:latin typeface="Times New Roman"/>
                <a:cs typeface="Times New Roman"/>
              </a:rPr>
              <a:t>&amp; </a:t>
            </a:r>
            <a:r>
              <a:rPr sz="1800" dirty="0">
                <a:latin typeface="Times New Roman"/>
                <a:cs typeface="Times New Roman"/>
              </a:rPr>
              <a:t>microagressions; Akbar’s concept of Psychological slavery; Franklin concept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invisibility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syndrome; Kambon’s concept of cultural </a:t>
            </a:r>
            <a:r>
              <a:rPr sz="1800" spc="-10" dirty="0">
                <a:latin typeface="Times New Roman"/>
                <a:cs typeface="Times New Roman"/>
              </a:rPr>
              <a:t>misorientation).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7302" y="635000"/>
            <a:ext cx="7546340" cy="496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SKILLS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•Ability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 maximize congruence between healing messages and proper </a:t>
            </a:r>
            <a:r>
              <a:rPr sz="1800" spc="-10" dirty="0">
                <a:latin typeface="Times New Roman"/>
                <a:cs typeface="Times New Roman"/>
              </a:rPr>
              <a:t>conduct</a:t>
            </a:r>
            <a:endParaRPr sz="1800">
              <a:latin typeface="Times New Roman"/>
              <a:cs typeface="Times New Roman"/>
            </a:endParaRPr>
          </a:p>
          <a:p>
            <a:pPr marL="12700" marR="17716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•Ability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connect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otherwise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establish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rapport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African- </a:t>
            </a:r>
            <a:r>
              <a:rPr sz="1800" dirty="0">
                <a:latin typeface="Times New Roman"/>
                <a:cs typeface="Times New Roman"/>
              </a:rPr>
              <a:t>American </a:t>
            </a:r>
            <a:r>
              <a:rPr sz="1800" spc="-10" dirty="0">
                <a:latin typeface="Times New Roman"/>
                <a:cs typeface="Times New Roman"/>
              </a:rPr>
              <a:t>clients</a:t>
            </a:r>
            <a:endParaRPr sz="1800">
              <a:latin typeface="Times New Roman"/>
              <a:cs typeface="Times New Roman"/>
            </a:endParaRPr>
          </a:p>
          <a:p>
            <a:pPr marL="12700" marR="212725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•Ability to conduct, participate in, and/or create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rituals that facilitate the </a:t>
            </a:r>
            <a:r>
              <a:rPr sz="1800" spc="-10" dirty="0">
                <a:latin typeface="Times New Roman"/>
                <a:cs typeface="Times New Roman"/>
              </a:rPr>
              <a:t>healing process</a:t>
            </a:r>
            <a:endParaRPr sz="1800">
              <a:latin typeface="Times New Roman"/>
              <a:cs typeface="Times New Roman"/>
            </a:endParaRPr>
          </a:p>
          <a:p>
            <a:pPr marL="12700" marR="27051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•Ability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hear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both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surface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structure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deep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structure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messages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client communicates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•Ability to administer and interpret culturally appropriate assessment </a:t>
            </a:r>
            <a:r>
              <a:rPr sz="1800" spc="-10" dirty="0">
                <a:latin typeface="Times New Roman"/>
                <a:cs typeface="Times New Roman"/>
              </a:rPr>
              <a:t>instruments.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•Ability to advocate on behalf of clients to social agencies and </a:t>
            </a:r>
            <a:r>
              <a:rPr sz="1800" spc="-10" dirty="0">
                <a:latin typeface="Times New Roman"/>
                <a:cs typeface="Times New Roman"/>
              </a:rPr>
              <a:t>institutions.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•Ability to utilize theories and constructs in forming diagnostic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impressions.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•Ability to facilitate awareness in </a:t>
            </a:r>
            <a:r>
              <a:rPr sz="1800" spc="-10" dirty="0">
                <a:latin typeface="Times New Roman"/>
                <a:cs typeface="Times New Roman"/>
              </a:rPr>
              <a:t>clients.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•Ability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establish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appropriate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goals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clients.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•Ability to promote wellness and well-being rather than focusing on </a:t>
            </a:r>
            <a:r>
              <a:rPr sz="1800" spc="-10" dirty="0">
                <a:latin typeface="Times New Roman"/>
                <a:cs typeface="Times New Roman"/>
              </a:rPr>
              <a:t>dysfunctional behavior</a:t>
            </a:r>
            <a:endParaRPr sz="1800">
              <a:latin typeface="Times New Roman"/>
              <a:cs typeface="Times New Roman"/>
            </a:endParaRPr>
          </a:p>
          <a:p>
            <a:pPr marL="12700" marR="46990" indent="135890">
              <a:lnSpc>
                <a:spcPct val="100000"/>
              </a:lnSpc>
              <a:spcBef>
                <a:spcPts val="10"/>
              </a:spcBef>
              <a:buChar char="•"/>
              <a:tabLst>
                <a:tab pos="148590" algn="l"/>
              </a:tabLst>
            </a:pPr>
            <a:r>
              <a:rPr sz="1800" dirty="0">
                <a:latin typeface="Times New Roman"/>
                <a:cs typeface="Times New Roman"/>
              </a:rPr>
              <a:t>Ability to know and consciously use the knowledge of African-centered </a:t>
            </a:r>
            <a:r>
              <a:rPr sz="1800" spc="-10" dirty="0">
                <a:latin typeface="Times New Roman"/>
                <a:cs typeface="Times New Roman"/>
              </a:rPr>
              <a:t>thought </a:t>
            </a:r>
            <a:r>
              <a:rPr sz="1800" dirty="0">
                <a:latin typeface="Times New Roman"/>
                <a:cs typeface="Times New Roman"/>
              </a:rPr>
              <a:t>and philosophy in therapeutic </a:t>
            </a:r>
            <a:r>
              <a:rPr sz="1800" spc="-10" dirty="0">
                <a:latin typeface="Times New Roman"/>
                <a:cs typeface="Times New Roman"/>
              </a:rPr>
              <a:t>settings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534543"/>
            <a:ext cx="9068435" cy="6781165"/>
            <a:chOff x="457200" y="534543"/>
            <a:chExt cx="9068435" cy="6781165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7856" y="534543"/>
              <a:ext cx="2287523" cy="253898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" y="2438400"/>
              <a:ext cx="8686800" cy="48768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0621" rIns="0" bIns="0" rtlCol="0">
            <a:spAutoFit/>
          </a:bodyPr>
          <a:lstStyle/>
          <a:p>
            <a:pPr marL="1485265">
              <a:lnSpc>
                <a:spcPct val="100000"/>
              </a:lnSpc>
              <a:spcBef>
                <a:spcPts val="100"/>
              </a:spcBef>
            </a:pPr>
            <a:r>
              <a:rPr sz="4000" i="1" dirty="0">
                <a:latin typeface="TimesNewRomanPS-BoldItalicMT"/>
                <a:cs typeface="TimesNewRomanPS-BoldItalicMT"/>
              </a:rPr>
              <a:t>African </a:t>
            </a:r>
            <a:r>
              <a:rPr sz="4000" i="1" spc="-10" dirty="0">
                <a:latin typeface="TimesNewRomanPS-BoldItalicMT"/>
                <a:cs typeface="TimesNewRomanPS-BoldItalicMT"/>
              </a:rPr>
              <a:t>Psychology</a:t>
            </a:r>
            <a:endParaRPr sz="4000">
              <a:latin typeface="TimesNewRomanPS-BoldItalicMT"/>
              <a:cs typeface="TimesNewRomanPS-BoldItalic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701" y="2360625"/>
            <a:ext cx="8422640" cy="470281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2022475">
              <a:lnSpc>
                <a:spcPct val="100000"/>
              </a:lnSpc>
              <a:spcBef>
                <a:spcPts val="860"/>
              </a:spcBef>
            </a:pPr>
            <a:r>
              <a:rPr sz="32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Culture-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Based</a:t>
            </a:r>
            <a:r>
              <a:rPr sz="3200" b="1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Treatment</a:t>
            </a:r>
            <a:endParaRPr sz="3200">
              <a:latin typeface="Times New Roman"/>
              <a:cs typeface="Times New Roman"/>
            </a:endParaRPr>
          </a:p>
          <a:p>
            <a:pPr marL="12700" marR="87630">
              <a:lnSpc>
                <a:spcPct val="100000"/>
              </a:lnSpc>
              <a:spcBef>
                <a:spcPts val="765"/>
              </a:spcBef>
              <a:tabLst>
                <a:tab pos="7022465" algn="l"/>
              </a:tabLst>
            </a:pPr>
            <a:r>
              <a:rPr sz="3200" b="1" dirty="0">
                <a:latin typeface="Times New Roman"/>
                <a:cs typeface="Times New Roman"/>
              </a:rPr>
              <a:t>Starts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with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the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recognition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that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culture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is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highly </a:t>
            </a:r>
            <a:r>
              <a:rPr sz="3200" b="1" dirty="0">
                <a:latin typeface="Times New Roman"/>
                <a:cs typeface="Times New Roman"/>
              </a:rPr>
              <a:t>relevant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to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people’s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everyday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behavior.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25" dirty="0">
                <a:latin typeface="Times New Roman"/>
                <a:cs typeface="Times New Roman"/>
              </a:rPr>
              <a:t>Our </a:t>
            </a:r>
            <a:r>
              <a:rPr sz="3200" b="1" dirty="0">
                <a:latin typeface="Times New Roman"/>
                <a:cs typeface="Times New Roman"/>
              </a:rPr>
              <a:t>values,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shared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history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experience,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and </a:t>
            </a:r>
            <a:r>
              <a:rPr sz="3200" b="1" dirty="0">
                <a:latin typeface="Times New Roman"/>
                <a:cs typeface="Times New Roman"/>
              </a:rPr>
              <a:t>language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all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affect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how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we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see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things,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how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we </a:t>
            </a:r>
            <a:r>
              <a:rPr sz="3200" b="1" dirty="0">
                <a:latin typeface="Times New Roman"/>
                <a:cs typeface="Times New Roman"/>
              </a:rPr>
              <a:t>feel,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r>
              <a:rPr sz="3200" b="1" spc="-6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what</a:t>
            </a:r>
            <a:r>
              <a:rPr sz="3200" b="1" spc="-6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matters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to</a:t>
            </a:r>
            <a:r>
              <a:rPr sz="3200" b="1" spc="-6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us.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50"/>
              </a:spcBef>
            </a:pPr>
            <a:r>
              <a:rPr sz="3200" b="1" i="1" dirty="0">
                <a:latin typeface="TimesNewRomanPS-BoldItalicMT"/>
                <a:cs typeface="TimesNewRomanPS-BoldItalicMT"/>
              </a:rPr>
              <a:t>Most</a:t>
            </a:r>
            <a:r>
              <a:rPr sz="3200" b="1" i="1" spc="-50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important,</a:t>
            </a:r>
            <a:r>
              <a:rPr sz="3200" b="1" i="1" spc="-45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culture</a:t>
            </a:r>
            <a:r>
              <a:rPr sz="3200" b="1" i="1" spc="-50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is</a:t>
            </a:r>
            <a:r>
              <a:rPr sz="3200" b="1" i="1" spc="-45" dirty="0">
                <a:latin typeface="TimesNewRomanPS-BoldItalicMT"/>
                <a:cs typeface="TimesNewRomanPS-BoldItalicMT"/>
              </a:rPr>
              <a:t> </a:t>
            </a:r>
            <a:r>
              <a:rPr sz="3200" b="1" i="1" spc="-25" dirty="0">
                <a:latin typeface="TimesNewRomanPS-BoldItalicMT"/>
                <a:cs typeface="TimesNewRomanPS-BoldItalicMT"/>
              </a:rPr>
              <a:t>motivational—</a:t>
            </a:r>
            <a:r>
              <a:rPr sz="3200" b="1" i="1" dirty="0">
                <a:latin typeface="TimesNewRomanPS-BoldItalicMT"/>
                <a:cs typeface="TimesNewRomanPS-BoldItalicMT"/>
              </a:rPr>
              <a:t>it</a:t>
            </a:r>
            <a:r>
              <a:rPr sz="3200" b="1" i="1" spc="-45" dirty="0">
                <a:latin typeface="TimesNewRomanPS-BoldItalicMT"/>
                <a:cs typeface="TimesNewRomanPS-BoldItalicMT"/>
              </a:rPr>
              <a:t> </a:t>
            </a:r>
            <a:r>
              <a:rPr sz="3200" b="1" i="1" spc="-10" dirty="0">
                <a:latin typeface="TimesNewRomanPS-BoldItalicMT"/>
                <a:cs typeface="TimesNewRomanPS-BoldItalicMT"/>
              </a:rPr>
              <a:t>affects </a:t>
            </a:r>
            <a:r>
              <a:rPr sz="3200" b="1" i="1" dirty="0">
                <a:latin typeface="TimesNewRomanPS-BoldItalicMT"/>
                <a:cs typeface="TimesNewRomanPS-BoldItalicMT"/>
              </a:rPr>
              <a:t>our</a:t>
            </a:r>
            <a:r>
              <a:rPr sz="3200" b="1" i="1" spc="-60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choice</a:t>
            </a:r>
            <a:r>
              <a:rPr sz="3200" b="1" i="1" spc="-55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of</a:t>
            </a:r>
            <a:r>
              <a:rPr sz="3200" b="1" i="1" spc="-55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goals</a:t>
            </a:r>
            <a:r>
              <a:rPr sz="3200" b="1" i="1" spc="-60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and</a:t>
            </a:r>
            <a:r>
              <a:rPr sz="3200" b="1" i="1" spc="-55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our</a:t>
            </a:r>
            <a:r>
              <a:rPr sz="3200" b="1" i="1" spc="-55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level</a:t>
            </a:r>
            <a:r>
              <a:rPr sz="3200" b="1" i="1" spc="-55" dirty="0">
                <a:latin typeface="TimesNewRomanPS-BoldItalicMT"/>
                <a:cs typeface="TimesNewRomanPS-BoldItalicMT"/>
              </a:rPr>
              <a:t> </a:t>
            </a:r>
            <a:r>
              <a:rPr sz="3200" b="1" i="1" dirty="0">
                <a:latin typeface="TimesNewRomanPS-BoldItalicMT"/>
                <a:cs typeface="TimesNewRomanPS-BoldItalicMT"/>
              </a:rPr>
              <a:t>of</a:t>
            </a:r>
            <a:r>
              <a:rPr sz="3200" b="1" i="1" spc="-60" dirty="0">
                <a:latin typeface="TimesNewRomanPS-BoldItalicMT"/>
                <a:cs typeface="TimesNewRomanPS-BoldItalicMT"/>
              </a:rPr>
              <a:t> </a:t>
            </a:r>
            <a:r>
              <a:rPr sz="3200" b="1" i="1" spc="-10" dirty="0">
                <a:latin typeface="TimesNewRomanPS-BoldItalicMT"/>
                <a:cs typeface="TimesNewRomanPS-BoldItalicMT"/>
              </a:rPr>
              <a:t>commitment </a:t>
            </a:r>
            <a:r>
              <a:rPr sz="3200" b="1" i="1" dirty="0">
                <a:latin typeface="TimesNewRomanPS-BoldItalicMT"/>
                <a:cs typeface="TimesNewRomanPS-BoldItalicMT"/>
              </a:rPr>
              <a:t>to</a:t>
            </a:r>
            <a:r>
              <a:rPr sz="32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3200" b="1" i="1" spc="-10" dirty="0">
                <a:latin typeface="TimesNewRomanPS-BoldItalicMT"/>
                <a:cs typeface="TimesNewRomanPS-BoldItalicMT"/>
              </a:rPr>
              <a:t>them</a:t>
            </a:r>
            <a:r>
              <a:rPr sz="3200" b="1" spc="-1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9648" y="998474"/>
            <a:ext cx="603821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4820" marR="5080" indent="-452755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Times New Roman"/>
                <a:cs typeface="Times New Roman"/>
              </a:rPr>
              <a:t>African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Centered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Psychology </a:t>
            </a:r>
            <a:r>
              <a:rPr sz="4000" b="0" dirty="0">
                <a:latin typeface="Times New Roman"/>
                <a:cs typeface="Times New Roman"/>
              </a:rPr>
              <a:t>Culture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Based</a:t>
            </a:r>
            <a:r>
              <a:rPr sz="4000" b="0" spc="-5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Treatment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2438400"/>
            <a:ext cx="7772400" cy="4114800"/>
          </a:xfrm>
          <a:custGeom>
            <a:avLst/>
            <a:gdLst/>
            <a:ahLst/>
            <a:cxnLst/>
            <a:rect l="l" t="t" r="r" b="b"/>
            <a:pathLst>
              <a:path w="7772400" h="4114800">
                <a:moveTo>
                  <a:pt x="7772400" y="4114800"/>
                </a:moveTo>
                <a:lnTo>
                  <a:pt x="7772400" y="0"/>
                </a:lnTo>
                <a:lnTo>
                  <a:pt x="0" y="0"/>
                </a:lnTo>
                <a:lnTo>
                  <a:pt x="0" y="4114800"/>
                </a:lnTo>
                <a:lnTo>
                  <a:pt x="7772400" y="411480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2502" y="2392172"/>
            <a:ext cx="7548245" cy="39516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marR="15875" indent="-342900">
              <a:lnSpc>
                <a:spcPct val="80000"/>
              </a:lnSpc>
              <a:spcBef>
                <a:spcPts val="775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Culture-</a:t>
            </a:r>
            <a:r>
              <a:rPr sz="2800" dirty="0">
                <a:latin typeface="Times New Roman"/>
                <a:cs typeface="Times New Roman"/>
              </a:rPr>
              <a:t>based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therapy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also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expands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“treatment </a:t>
            </a:r>
            <a:r>
              <a:rPr sz="2800" dirty="0">
                <a:latin typeface="Times New Roman"/>
                <a:cs typeface="Times New Roman"/>
              </a:rPr>
              <a:t>agenda”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include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discussion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social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context, </a:t>
            </a:r>
            <a:r>
              <a:rPr sz="2800" dirty="0">
                <a:latin typeface="Times New Roman"/>
                <a:cs typeface="Times New Roman"/>
              </a:rPr>
              <a:t>history,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racism,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group-</a:t>
            </a:r>
            <a:r>
              <a:rPr sz="2800" dirty="0">
                <a:latin typeface="Times New Roman"/>
                <a:cs typeface="Times New Roman"/>
              </a:rPr>
              <a:t>relevant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issues </a:t>
            </a:r>
            <a:r>
              <a:rPr sz="2800" dirty="0">
                <a:latin typeface="Times New Roman"/>
                <a:cs typeface="Times New Roman"/>
              </a:rPr>
              <a:t>which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client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deems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relevant.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675"/>
              </a:spcBef>
              <a:buChar char="•"/>
              <a:tabLst>
                <a:tab pos="355600" algn="l"/>
                <a:tab pos="1864995" algn="l"/>
              </a:tabLst>
            </a:pP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example,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respect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substance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abuse, </a:t>
            </a:r>
            <a:r>
              <a:rPr sz="2800" dirty="0">
                <a:latin typeface="Times New Roman"/>
                <a:cs typeface="Times New Roman"/>
              </a:rPr>
              <a:t>culture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factors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determine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person’s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particular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set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for </a:t>
            </a:r>
            <a:r>
              <a:rPr sz="2800" spc="-10" dirty="0">
                <a:latin typeface="Times New Roman"/>
                <a:cs typeface="Times New Roman"/>
              </a:rPr>
              <a:t>recovery.</a:t>
            </a:r>
            <a:r>
              <a:rPr sz="2800" dirty="0">
                <a:latin typeface="Times New Roman"/>
                <a:cs typeface="Times New Roman"/>
              </a:rPr>
              <a:t>	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culture-</a:t>
            </a:r>
            <a:r>
              <a:rPr sz="2800" dirty="0">
                <a:latin typeface="Times New Roman"/>
                <a:cs typeface="Times New Roman"/>
              </a:rPr>
              <a:t>based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therapist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works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with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client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identify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cultural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factors,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well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personal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factors,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most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likely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motivate recovery.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534543"/>
            <a:ext cx="9068435" cy="6781165"/>
            <a:chOff x="457200" y="534543"/>
            <a:chExt cx="9068435" cy="6781165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7856" y="534543"/>
              <a:ext cx="2287523" cy="253898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" y="2057400"/>
              <a:ext cx="8077200" cy="52578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i="1" dirty="0">
                <a:latin typeface="TimesNewRomanPS-BoldItalicMT"/>
                <a:cs typeface="TimesNewRomanPS-BoldItalicMT"/>
              </a:rPr>
              <a:t>African</a:t>
            </a:r>
            <a:r>
              <a:rPr sz="4000" i="1" spc="-5" dirty="0">
                <a:latin typeface="TimesNewRomanPS-BoldItalicMT"/>
                <a:cs typeface="TimesNewRomanPS-BoldItalicMT"/>
              </a:rPr>
              <a:t> </a:t>
            </a:r>
            <a:r>
              <a:rPr sz="4000" i="1" dirty="0">
                <a:latin typeface="TimesNewRomanPS-BoldItalicMT"/>
                <a:cs typeface="TimesNewRomanPS-BoldItalicMT"/>
              </a:rPr>
              <a:t>Centered</a:t>
            </a:r>
            <a:r>
              <a:rPr sz="4000" i="1" spc="-5" dirty="0">
                <a:latin typeface="TimesNewRomanPS-BoldItalicMT"/>
                <a:cs typeface="TimesNewRomanPS-BoldItalicMT"/>
              </a:rPr>
              <a:t> </a:t>
            </a:r>
            <a:r>
              <a:rPr sz="4000" i="1" spc="-10" dirty="0">
                <a:latin typeface="TimesNewRomanPS-BoldItalicMT"/>
                <a:cs typeface="TimesNewRomanPS-BoldItalicMT"/>
              </a:rPr>
              <a:t>Psychology</a:t>
            </a:r>
            <a:endParaRPr sz="4000">
              <a:latin typeface="TimesNewRomanPS-BoldItalicMT"/>
              <a:cs typeface="TimesNewRomanPS-BoldItalicM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800" i="1" dirty="0">
                <a:latin typeface="TimesNewRomanPS-BoldItalicMT"/>
                <a:cs typeface="TimesNewRomanPS-BoldItalicMT"/>
              </a:rPr>
              <a:t>ABPsi,</a:t>
            </a:r>
            <a:r>
              <a:rPr sz="1800" i="1" spc="-30" dirty="0">
                <a:latin typeface="TimesNewRomanPS-BoldItalicMT"/>
                <a:cs typeface="TimesNewRomanPS-BoldItalicMT"/>
              </a:rPr>
              <a:t> </a:t>
            </a:r>
            <a:r>
              <a:rPr sz="1800" i="1" spc="-20" dirty="0">
                <a:latin typeface="TimesNewRomanPS-BoldItalicMT"/>
                <a:cs typeface="TimesNewRomanPS-BoldItalicMT"/>
              </a:rPr>
              <a:t>2006</a:t>
            </a:r>
            <a:endParaRPr sz="1800">
              <a:latin typeface="TimesNewRomanPS-BoldItalicMT"/>
              <a:cs typeface="TimesNewRomanPS-BoldItalic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701" y="2011172"/>
            <a:ext cx="7753984" cy="52324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marR="59055" indent="-8890">
              <a:lnSpc>
                <a:spcPct val="80000"/>
              </a:lnSpc>
              <a:spcBef>
                <a:spcPts val="775"/>
              </a:spcBef>
              <a:buSzPct val="96428"/>
              <a:buFont typeface="Times New Roman"/>
              <a:buChar char="•"/>
              <a:tabLst>
                <a:tab pos="136525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	Black/African</a:t>
            </a:r>
            <a:r>
              <a:rPr sz="2800" b="1" i="1" spc="-5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Centered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psychology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is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dynamic </a:t>
            </a:r>
            <a:r>
              <a:rPr sz="2800" b="1" i="1" dirty="0">
                <a:latin typeface="TimesNewRomanPS-BoldItalicMT"/>
                <a:cs typeface="TimesNewRomanPS-BoldItalicMT"/>
              </a:rPr>
              <a:t>manifestation</a:t>
            </a:r>
            <a:r>
              <a:rPr sz="2800" b="1" i="1" spc="-4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unifying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African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principles,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values, </a:t>
            </a:r>
            <a:r>
              <a:rPr sz="2800" b="1" i="1" dirty="0">
                <a:latin typeface="TimesNewRomanPS-BoldItalicMT"/>
                <a:cs typeface="TimesNewRomanPS-BoldItalicMT"/>
              </a:rPr>
              <a:t>and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traditions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that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are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reflected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within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broader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Pan- </a:t>
            </a:r>
            <a:r>
              <a:rPr sz="2800" b="1" i="1" dirty="0">
                <a:latin typeface="TimesNewRomanPS-BoldItalicMT"/>
                <a:cs typeface="TimesNewRomanPS-BoldItalicMT"/>
              </a:rPr>
              <a:t>African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or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transcultural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communities.</a:t>
            </a:r>
            <a:endParaRPr sz="2800">
              <a:latin typeface="TimesNewRomanPS-BoldItalicMT"/>
              <a:cs typeface="TimesNewRomanPS-BoldItalic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3500">
              <a:latin typeface="TimesNewRomanPS-BoldItalicMT"/>
              <a:cs typeface="TimesNewRomanPS-BoldItalicMT"/>
            </a:endParaRPr>
          </a:p>
          <a:p>
            <a:pPr marL="12700" marR="12700" indent="-8890">
              <a:lnSpc>
                <a:spcPct val="80000"/>
              </a:lnSpc>
              <a:buSzPct val="96428"/>
              <a:buFont typeface="Times New Roman"/>
              <a:buChar char="•"/>
              <a:tabLst>
                <a:tab pos="136525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	It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is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self-</a:t>
            </a:r>
            <a:r>
              <a:rPr sz="2800" b="1" i="1" dirty="0">
                <a:latin typeface="TimesNewRomanPS-BoldItalicMT"/>
                <a:cs typeface="TimesNewRomanPS-BoldItalicMT"/>
              </a:rPr>
              <a:t>conscious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"centering"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psychological </a:t>
            </a:r>
            <a:r>
              <a:rPr sz="2800" b="1" i="1" dirty="0">
                <a:latin typeface="TimesNewRomanPS-BoldItalicMT"/>
                <a:cs typeface="TimesNewRomanPS-BoldItalicMT"/>
              </a:rPr>
              <a:t>analyses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and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applications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in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African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realities, </a:t>
            </a:r>
            <a:r>
              <a:rPr sz="2800" b="1" i="1" dirty="0">
                <a:latin typeface="TimesNewRomanPS-BoldItalicMT"/>
                <a:cs typeface="TimesNewRomanPS-BoldItalicMT"/>
              </a:rPr>
              <a:t>cultures,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and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epistemologies.</a:t>
            </a:r>
            <a:endParaRPr sz="2800">
              <a:latin typeface="TimesNewRomanPS-BoldItalicMT"/>
              <a:cs typeface="TimesNewRomanPS-BoldItalic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Char char="•"/>
            </a:pPr>
            <a:endParaRPr sz="3500">
              <a:latin typeface="TimesNewRomanPS-BoldItalicMT"/>
              <a:cs typeface="TimesNewRomanPS-BoldItalicMT"/>
            </a:endParaRPr>
          </a:p>
          <a:p>
            <a:pPr marL="12700" marR="5080" indent="-8890">
              <a:lnSpc>
                <a:spcPct val="80000"/>
              </a:lnSpc>
              <a:buSzPct val="96428"/>
              <a:buFont typeface="Times New Roman"/>
              <a:buChar char="•"/>
              <a:tabLst>
                <a:tab pos="136525" algn="l"/>
                <a:tab pos="6075680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	African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centered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psychology,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as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system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thought </a:t>
            </a:r>
            <a:r>
              <a:rPr sz="2800" b="1" i="1" dirty="0">
                <a:latin typeface="TimesNewRomanPS-BoldItalicMT"/>
                <a:cs typeface="TimesNewRomanPS-BoldItalicMT"/>
              </a:rPr>
              <a:t>and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action,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examines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processes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that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allow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for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the </a:t>
            </a:r>
            <a:r>
              <a:rPr sz="2800" b="1" i="1" dirty="0">
                <a:latin typeface="TimesNewRomanPS-BoldItalicMT"/>
                <a:cs typeface="TimesNewRomanPS-BoldItalicMT"/>
              </a:rPr>
              <a:t>illumination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and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liberation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Spirit.</a:t>
            </a:r>
            <a:r>
              <a:rPr sz="2800" b="1" i="1" dirty="0">
                <a:latin typeface="TimesNewRomanPS-BoldItalicMT"/>
                <a:cs typeface="TimesNewRomanPS-BoldItalicMT"/>
              </a:rPr>
              <a:t>	Relying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on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principles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harmony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within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universe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as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50" dirty="0">
                <a:latin typeface="TimesNewRomanPS-BoldItalicMT"/>
                <a:cs typeface="TimesNewRomanPS-BoldItalicMT"/>
              </a:rPr>
              <a:t>a </a:t>
            </a:r>
            <a:r>
              <a:rPr sz="2800" b="1" i="1" dirty="0">
                <a:latin typeface="TimesNewRomanPS-BoldItalicMT"/>
                <a:cs typeface="TimesNewRomanPS-BoldItalicMT"/>
              </a:rPr>
              <a:t>natural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order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existence.</a:t>
            </a:r>
            <a:endParaRPr sz="2800">
              <a:latin typeface="TimesNewRomanPS-BoldItalicMT"/>
              <a:cs typeface="TimesNewRomanPS-BoldItalic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37856" y="534543"/>
            <a:ext cx="2287523" cy="253898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1522" y="884174"/>
            <a:ext cx="61512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i="1" dirty="0">
                <a:latin typeface="TimesNewRomanPS-BoldItalicMT"/>
                <a:cs typeface="TimesNewRomanPS-BoldItalicMT"/>
              </a:rPr>
              <a:t>African</a:t>
            </a:r>
            <a:r>
              <a:rPr sz="4000" i="1" spc="-5" dirty="0">
                <a:latin typeface="TimesNewRomanPS-BoldItalicMT"/>
                <a:cs typeface="TimesNewRomanPS-BoldItalicMT"/>
              </a:rPr>
              <a:t> </a:t>
            </a:r>
            <a:r>
              <a:rPr sz="4000" i="1" dirty="0">
                <a:latin typeface="TimesNewRomanPS-BoldItalicMT"/>
                <a:cs typeface="TimesNewRomanPS-BoldItalicMT"/>
              </a:rPr>
              <a:t>Centered</a:t>
            </a:r>
            <a:r>
              <a:rPr sz="4000" i="1" spc="-5" dirty="0">
                <a:latin typeface="TimesNewRomanPS-BoldItalicMT"/>
                <a:cs typeface="TimesNewRomanPS-BoldItalicMT"/>
              </a:rPr>
              <a:t> </a:t>
            </a:r>
            <a:r>
              <a:rPr sz="4000" i="1" spc="-10" dirty="0">
                <a:latin typeface="TimesNewRomanPS-BoldItalicMT"/>
                <a:cs typeface="TimesNewRomanPS-BoldItalicMT"/>
              </a:rPr>
              <a:t>Psychology</a:t>
            </a:r>
            <a:endParaRPr sz="4000">
              <a:latin typeface="TimesNewRomanPS-BoldItalicMT"/>
              <a:cs typeface="TimesNewRomanPS-BoldItalic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666" y="1630172"/>
            <a:ext cx="8216900" cy="531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dirty="0">
                <a:latin typeface="TimesNewRomanPS-BoldItalicMT"/>
                <a:cs typeface="TimesNewRomanPS-BoldItalicMT"/>
              </a:rPr>
              <a:t>African</a:t>
            </a:r>
            <a:r>
              <a:rPr sz="2800" b="1" i="1" spc="-4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centered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psychology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recognizes:</a:t>
            </a:r>
            <a:endParaRPr sz="2800">
              <a:latin typeface="TimesNewRomanPS-BoldItalicMT"/>
              <a:cs typeface="TimesNewRomanPS-BoldItalicMT"/>
            </a:endParaRPr>
          </a:p>
          <a:p>
            <a:pPr marL="136525" indent="-132715">
              <a:lnSpc>
                <a:spcPct val="100000"/>
              </a:lnSpc>
              <a:spcBef>
                <a:spcPts val="5"/>
              </a:spcBef>
              <a:buSzPct val="96428"/>
              <a:buFont typeface="Times New Roman"/>
              <a:buChar char="•"/>
              <a:tabLst>
                <a:tab pos="136525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Spirit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that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permeates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everything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that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is;</a:t>
            </a:r>
            <a:endParaRPr sz="2800">
              <a:latin typeface="TimesNewRomanPS-BoldItalicMT"/>
              <a:cs typeface="TimesNewRomanPS-BoldItalicMT"/>
            </a:endParaRPr>
          </a:p>
          <a:p>
            <a:pPr marL="12700" marR="1703705" indent="-8890">
              <a:lnSpc>
                <a:spcPct val="80000"/>
              </a:lnSpc>
              <a:spcBef>
                <a:spcPts val="675"/>
              </a:spcBef>
              <a:buSzPct val="96428"/>
              <a:buFont typeface="Times New Roman"/>
              <a:buChar char="•"/>
              <a:tabLst>
                <a:tab pos="136525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	the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notion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that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everything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in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universe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is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interconnected;</a:t>
            </a:r>
            <a:endParaRPr sz="2800">
              <a:latin typeface="TimesNewRomanPS-BoldItalicMT"/>
              <a:cs typeface="TimesNewRomanPS-BoldItalicMT"/>
            </a:endParaRPr>
          </a:p>
          <a:p>
            <a:pPr marL="12700" marR="152400" indent="-8890">
              <a:lnSpc>
                <a:spcPct val="79800"/>
              </a:lnSpc>
              <a:spcBef>
                <a:spcPts val="685"/>
              </a:spcBef>
              <a:buSzPct val="96428"/>
              <a:buFont typeface="Times New Roman"/>
              <a:buChar char="•"/>
              <a:tabLst>
                <a:tab pos="136525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	the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value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that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collective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is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most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salient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element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existence;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and</a:t>
            </a:r>
            <a:endParaRPr sz="2800">
              <a:latin typeface="TimesNewRomanPS-BoldItalicMT"/>
              <a:cs typeface="TimesNewRomanPS-BoldItalicMT"/>
            </a:endParaRPr>
          </a:p>
          <a:p>
            <a:pPr marL="12700" marR="543560" indent="-8890">
              <a:lnSpc>
                <a:spcPct val="80000"/>
              </a:lnSpc>
              <a:spcBef>
                <a:spcPts val="675"/>
              </a:spcBef>
              <a:buSzPct val="96428"/>
              <a:buFont typeface="Times New Roman"/>
              <a:buChar char="•"/>
              <a:tabLst>
                <a:tab pos="136525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	the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idea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that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communal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self</a:t>
            </a:r>
            <a:r>
              <a:rPr sz="2800" b="1" i="1" spc="-1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knowledge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is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key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to </a:t>
            </a:r>
            <a:r>
              <a:rPr sz="2800" b="1" i="1" dirty="0">
                <a:latin typeface="TimesNewRomanPS-BoldItalicMT"/>
                <a:cs typeface="TimesNewRomanPS-BoldItalicMT"/>
              </a:rPr>
              <a:t>mental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health.</a:t>
            </a:r>
            <a:endParaRPr sz="2800">
              <a:latin typeface="TimesNewRomanPS-BoldItalicMT"/>
              <a:cs typeface="TimesNewRomanPS-BoldItalicMT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  <a:tabLst>
                <a:tab pos="2113915" algn="l"/>
              </a:tabLst>
            </a:pPr>
            <a:r>
              <a:rPr sz="2800" b="1" i="1" dirty="0">
                <a:latin typeface="TimesNewRomanPS-BoldItalicMT"/>
                <a:cs typeface="TimesNewRomanPS-BoldItalicMT"/>
              </a:rPr>
              <a:t>African</a:t>
            </a:r>
            <a:r>
              <a:rPr sz="2800" b="1" i="1" spc="-5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psychology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is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ultimately</a:t>
            </a:r>
            <a:r>
              <a:rPr sz="2800" b="1" i="1" spc="-4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concerned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with </a:t>
            </a:r>
            <a:r>
              <a:rPr sz="2800" b="1" i="1" dirty="0">
                <a:latin typeface="TimesNewRomanPS-BoldItalicMT"/>
                <a:cs typeface="TimesNewRomanPS-BoldItalicMT"/>
              </a:rPr>
              <a:t>understanding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systems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meaning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human </a:t>
            </a:r>
            <a:r>
              <a:rPr sz="2800" b="1" i="1" dirty="0">
                <a:latin typeface="TimesNewRomanPS-BoldItalicMT"/>
                <a:cs typeface="TimesNewRomanPS-BoldItalicMT"/>
              </a:rPr>
              <a:t>Beingness,</a:t>
            </a:r>
            <a:r>
              <a:rPr sz="2800" b="1" i="1" spc="-4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the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features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human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functioning,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and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the </a:t>
            </a:r>
            <a:r>
              <a:rPr sz="2800" b="1" i="1" dirty="0">
                <a:latin typeface="TimesNewRomanPS-BoldItalicMT"/>
                <a:cs typeface="TimesNewRomanPS-BoldItalicMT"/>
              </a:rPr>
              <a:t>restoration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of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normal/natural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order</a:t>
            </a:r>
            <a:r>
              <a:rPr sz="2800" b="1" i="1" spc="-3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to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human development.</a:t>
            </a:r>
            <a:r>
              <a:rPr sz="2800" b="1" i="1" dirty="0">
                <a:latin typeface="TimesNewRomanPS-BoldItalicMT"/>
                <a:cs typeface="TimesNewRomanPS-BoldItalicMT"/>
              </a:rPr>
              <a:t>	As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such,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it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is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used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to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resolve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personal</a:t>
            </a:r>
            <a:r>
              <a:rPr sz="2800" b="1" i="1" spc="-20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and </a:t>
            </a:r>
            <a:r>
              <a:rPr sz="2800" b="1" i="1" dirty="0">
                <a:latin typeface="TimesNewRomanPS-BoldItalicMT"/>
                <a:cs typeface="TimesNewRomanPS-BoldItalicMT"/>
              </a:rPr>
              <a:t>social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problems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and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to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promote</a:t>
            </a:r>
            <a:r>
              <a:rPr sz="2800" b="1" i="1" spc="-30" dirty="0">
                <a:latin typeface="TimesNewRomanPS-BoldItalicMT"/>
                <a:cs typeface="TimesNewRomanPS-BoldItalicMT"/>
              </a:rPr>
              <a:t> </a:t>
            </a:r>
            <a:r>
              <a:rPr sz="2800" b="1" i="1" dirty="0">
                <a:latin typeface="TimesNewRomanPS-BoldItalicMT"/>
                <a:cs typeface="TimesNewRomanPS-BoldItalicMT"/>
              </a:rPr>
              <a:t>optimal</a:t>
            </a:r>
            <a:r>
              <a:rPr sz="2800" b="1" i="1" spc="-25" dirty="0">
                <a:latin typeface="TimesNewRomanPS-BoldItalicMT"/>
                <a:cs typeface="TimesNewRomanPS-BoldItalicMT"/>
              </a:rPr>
              <a:t> </a:t>
            </a:r>
            <a:r>
              <a:rPr sz="2800" b="1" i="1" spc="-10" dirty="0">
                <a:latin typeface="TimesNewRomanPS-BoldItalicMT"/>
                <a:cs typeface="TimesNewRomanPS-BoldItalicMT"/>
              </a:rPr>
              <a:t>functioning."</a:t>
            </a:r>
            <a:endParaRPr sz="2800">
              <a:latin typeface="TimesNewRomanPS-BoldItalicMT"/>
              <a:cs typeface="TimesNewRomanPS-BoldItalic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4646</Words>
  <Application>Microsoft Macintosh PowerPoint</Application>
  <PresentationFormat>Custom</PresentationFormat>
  <Paragraphs>439</Paragraphs>
  <Slides>55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 Unicode MS</vt:lpstr>
      <vt:lpstr>Arial</vt:lpstr>
      <vt:lpstr>Arial Black</vt:lpstr>
      <vt:lpstr>Arial Rounded MT Bold</vt:lpstr>
      <vt:lpstr>Arial-BoldItalicMT</vt:lpstr>
      <vt:lpstr>Calibri</vt:lpstr>
      <vt:lpstr>Comic Sans MS</vt:lpstr>
      <vt:lpstr>Times New Roman</vt:lpstr>
      <vt:lpstr>TimesNewRomanPS-BoldItalicMT</vt:lpstr>
      <vt:lpstr>Office Theme</vt:lpstr>
      <vt:lpstr>African Centered Psychology</vt:lpstr>
      <vt:lpstr>“When the indigenous psychologies are incorporated into a universal framework, we will have a universal psychology.”</vt:lpstr>
      <vt:lpstr>Ideological Oppression: Western Psychology Deconstruction and De-Conditioning</vt:lpstr>
      <vt:lpstr>PowerPoint Presentation</vt:lpstr>
      <vt:lpstr>Critique of Western Psychology</vt:lpstr>
      <vt:lpstr>African Psychology</vt:lpstr>
      <vt:lpstr>African Centered Psychology Culture Based Treatment</vt:lpstr>
      <vt:lpstr>African Centered Psychology ABPsi, 2006</vt:lpstr>
      <vt:lpstr>African Centered Psychology</vt:lpstr>
      <vt:lpstr>Principles of African Centered Psychology &amp; World View</vt:lpstr>
      <vt:lpstr>African Centered Psychology Recognizes That:</vt:lpstr>
      <vt:lpstr>An African Paradigm</vt:lpstr>
      <vt:lpstr>African Concepts Have Implications for Our Conceptualizations of:</vt:lpstr>
      <vt:lpstr>Levels of Reality</vt:lpstr>
      <vt:lpstr>Reality</vt:lpstr>
      <vt:lpstr>African Psychology:</vt:lpstr>
      <vt:lpstr>Basic Principles</vt:lpstr>
      <vt:lpstr>Basic Principles</vt:lpstr>
      <vt:lpstr>Basic Principles</vt:lpstr>
      <vt:lpstr>African Concept of Self</vt:lpstr>
      <vt:lpstr>Interaction in a Healing Occasion</vt:lpstr>
      <vt:lpstr>A Therapeutic Encounter</vt:lpstr>
      <vt:lpstr>Akan Concepts of Human Beingness An African Definition of The Person The Key to Understanding Consciousness</vt:lpstr>
      <vt:lpstr>Constructs Continued</vt:lpstr>
      <vt:lpstr>PowerPoint Presentation</vt:lpstr>
      <vt:lpstr>PowerPoint Presentation</vt:lpstr>
      <vt:lpstr>African Concsiousness - Findings/Concepts</vt:lpstr>
      <vt:lpstr>African Consciousness - Findings/Concepts</vt:lpstr>
      <vt:lpstr>Levels of Awareness of Self “Authentic Consciousness”</vt:lpstr>
      <vt:lpstr>Defining Altruism and Compassion</vt:lpstr>
      <vt:lpstr>This Conceptualization</vt:lpstr>
      <vt:lpstr>Further Distinctions</vt:lpstr>
      <vt:lpstr>Shifting the Frame To An African Perspective</vt:lpstr>
      <vt:lpstr>Akan Conceptualization</vt:lpstr>
      <vt:lpstr>Akan Conceptualization</vt:lpstr>
      <vt:lpstr>Akan Conceptualization ”Odo”</vt:lpstr>
      <vt:lpstr>"M’ akoma wo wo mu.”</vt:lpstr>
      <vt:lpstr>Akoma Ntoaso</vt:lpstr>
      <vt:lpstr>PowerPoint Presentation</vt:lpstr>
      <vt:lpstr>PowerPoint Presentation</vt:lpstr>
      <vt:lpstr>Basic Premise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Elements and Processes</vt:lpstr>
      <vt:lpstr>AMI Outcomes</vt:lpstr>
      <vt:lpstr>PowerPoint Presentation</vt:lpstr>
      <vt:lpstr>Competency Implications</vt:lpstr>
      <vt:lpstr>AFRICAN-AMERICAN PSYCHOLOGY Proposed Practice Competencies Parham (2005)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London Talk 2 REV DAY 2</dc:title>
  <dc:creator>victoriahar</dc:creator>
  <cp:lastModifiedBy>Erykah Alves</cp:lastModifiedBy>
  <cp:revision>4</cp:revision>
  <dcterms:created xsi:type="dcterms:W3CDTF">2023-10-28T08:33:54Z</dcterms:created>
  <dcterms:modified xsi:type="dcterms:W3CDTF">2023-10-28T10:09:52Z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2006-06-14T00:00:00Z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2023-10-28T00:00:00Z</vt:filetime>
  </property>
  <property fmtid="{D5CDD505-2E9C-101B-9397-08002B2CF9AE}" pid="5" name="Producer">
    <vt:lpwstr>Acrobat Distiller 6.0 (Windows)</vt:lpwstr>
  </property>
</Properties>
</file>